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92" r:id="rId2"/>
    <p:sldId id="456" r:id="rId3"/>
    <p:sldId id="487" r:id="rId4"/>
    <p:sldId id="474" r:id="rId5"/>
    <p:sldId id="478" r:id="rId6"/>
    <p:sldId id="475" r:id="rId7"/>
    <p:sldId id="476" r:id="rId8"/>
    <p:sldId id="469" r:id="rId9"/>
    <p:sldId id="480" r:id="rId10"/>
    <p:sldId id="485" r:id="rId11"/>
    <p:sldId id="486" r:id="rId12"/>
    <p:sldId id="488" r:id="rId13"/>
    <p:sldId id="489" r:id="rId14"/>
    <p:sldId id="490" r:id="rId15"/>
    <p:sldId id="491" r:id="rId16"/>
    <p:sldId id="467" r:id="rId17"/>
    <p:sldId id="463" r:id="rId18"/>
    <p:sldId id="454" r:id="rId19"/>
  </p:sldIdLst>
  <p:sldSz cx="9144000" cy="6858000" type="screen4x3"/>
  <p:notesSz cx="6667500" cy="9801225"/>
  <p:defaultText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DFFF"/>
    <a:srgbClr val="0066FF"/>
    <a:srgbClr val="150C8E"/>
    <a:srgbClr val="1BE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04" autoAdjust="0"/>
    <p:restoredTop sz="85535" autoAdjust="0"/>
  </p:normalViewPr>
  <p:slideViewPr>
    <p:cSldViewPr>
      <p:cViewPr varScale="1">
        <p:scale>
          <a:sx n="78" d="100"/>
          <a:sy n="78" d="100"/>
        </p:scale>
        <p:origin x="-11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2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889250" cy="490060"/>
          </a:xfrm>
          <a:prstGeom prst="rect">
            <a:avLst/>
          </a:prstGeom>
        </p:spPr>
        <p:txBody>
          <a:bodyPr vert="horz" lIns="90664" tIns="45332" rIns="90664" bIns="45332" rtlCol="0"/>
          <a:lstStyle>
            <a:lvl1pPr algn="l">
              <a:defRPr sz="1200"/>
            </a:lvl1pPr>
          </a:lstStyle>
          <a:p>
            <a:endParaRPr lang="en-US"/>
          </a:p>
        </p:txBody>
      </p:sp>
      <p:sp>
        <p:nvSpPr>
          <p:cNvPr id="3" name="Date Placeholder 2"/>
          <p:cNvSpPr>
            <a:spLocks noGrp="1"/>
          </p:cNvSpPr>
          <p:nvPr>
            <p:ph type="dt" sz="quarter" idx="1"/>
          </p:nvPr>
        </p:nvSpPr>
        <p:spPr>
          <a:xfrm>
            <a:off x="3776708" y="1"/>
            <a:ext cx="2889250" cy="490060"/>
          </a:xfrm>
          <a:prstGeom prst="rect">
            <a:avLst/>
          </a:prstGeom>
        </p:spPr>
        <p:txBody>
          <a:bodyPr vert="horz" lIns="90664" tIns="45332" rIns="90664" bIns="45332" rtlCol="0"/>
          <a:lstStyle>
            <a:lvl1pPr algn="r">
              <a:defRPr sz="1200"/>
            </a:lvl1pPr>
          </a:lstStyle>
          <a:p>
            <a:fld id="{17A77CA4-5A26-418C-928D-DC38DD8AD0BF}" type="datetimeFigureOut">
              <a:rPr lang="en-US" smtClean="0"/>
              <a:pPr/>
              <a:t>6/15/2014</a:t>
            </a:fld>
            <a:endParaRPr lang="en-US"/>
          </a:p>
        </p:txBody>
      </p:sp>
      <p:sp>
        <p:nvSpPr>
          <p:cNvPr id="4" name="Footer Placeholder 3"/>
          <p:cNvSpPr>
            <a:spLocks noGrp="1"/>
          </p:cNvSpPr>
          <p:nvPr>
            <p:ph type="ftr" sz="quarter" idx="2"/>
          </p:nvPr>
        </p:nvSpPr>
        <p:spPr>
          <a:xfrm>
            <a:off x="3" y="9309464"/>
            <a:ext cx="2889250" cy="490060"/>
          </a:xfrm>
          <a:prstGeom prst="rect">
            <a:avLst/>
          </a:prstGeom>
        </p:spPr>
        <p:txBody>
          <a:bodyPr vert="horz" lIns="90664" tIns="45332" rIns="90664" bIns="45332" rtlCol="0" anchor="b"/>
          <a:lstStyle>
            <a:lvl1pPr algn="l">
              <a:defRPr sz="1200"/>
            </a:lvl1pPr>
          </a:lstStyle>
          <a:p>
            <a:endParaRPr lang="en-US"/>
          </a:p>
        </p:txBody>
      </p:sp>
      <p:sp>
        <p:nvSpPr>
          <p:cNvPr id="5" name="Slide Number Placeholder 4"/>
          <p:cNvSpPr>
            <a:spLocks noGrp="1"/>
          </p:cNvSpPr>
          <p:nvPr>
            <p:ph type="sldNum" sz="quarter" idx="3"/>
          </p:nvPr>
        </p:nvSpPr>
        <p:spPr>
          <a:xfrm>
            <a:off x="3776708" y="9309464"/>
            <a:ext cx="2889250" cy="490060"/>
          </a:xfrm>
          <a:prstGeom prst="rect">
            <a:avLst/>
          </a:prstGeom>
        </p:spPr>
        <p:txBody>
          <a:bodyPr vert="horz" lIns="90664" tIns="45332" rIns="90664" bIns="45332" rtlCol="0" anchor="b"/>
          <a:lstStyle>
            <a:lvl1pPr algn="r">
              <a:defRPr sz="1200"/>
            </a:lvl1pPr>
          </a:lstStyle>
          <a:p>
            <a:fld id="{391D1E21-31E1-4DE2-91BA-D7F45986AAD3}" type="slidenum">
              <a:rPr lang="en-US" smtClean="0"/>
              <a:pPr/>
              <a:t>‹#›</a:t>
            </a:fld>
            <a:endParaRPr lang="en-US"/>
          </a:p>
        </p:txBody>
      </p:sp>
    </p:spTree>
    <p:extLst>
      <p:ext uri="{BB962C8B-B14F-4D97-AF65-F5344CB8AC3E}">
        <p14:creationId xmlns:p14="http://schemas.microsoft.com/office/powerpoint/2010/main" val="241181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889250" cy="490060"/>
          </a:xfrm>
          <a:prstGeom prst="rect">
            <a:avLst/>
          </a:prstGeom>
        </p:spPr>
        <p:txBody>
          <a:bodyPr vert="horz" lIns="90664" tIns="45332" rIns="90664" bIns="45332" rtlCol="0"/>
          <a:lstStyle>
            <a:lvl1pPr algn="l">
              <a:defRPr sz="1200"/>
            </a:lvl1pPr>
          </a:lstStyle>
          <a:p>
            <a:endParaRPr lang="en-US"/>
          </a:p>
        </p:txBody>
      </p:sp>
      <p:sp>
        <p:nvSpPr>
          <p:cNvPr id="3" name="Date Placeholder 2"/>
          <p:cNvSpPr>
            <a:spLocks noGrp="1"/>
          </p:cNvSpPr>
          <p:nvPr>
            <p:ph type="dt" idx="1"/>
          </p:nvPr>
        </p:nvSpPr>
        <p:spPr>
          <a:xfrm>
            <a:off x="3776708" y="1"/>
            <a:ext cx="2889250" cy="490060"/>
          </a:xfrm>
          <a:prstGeom prst="rect">
            <a:avLst/>
          </a:prstGeom>
        </p:spPr>
        <p:txBody>
          <a:bodyPr vert="horz" lIns="90664" tIns="45332" rIns="90664" bIns="45332" rtlCol="0"/>
          <a:lstStyle>
            <a:lvl1pPr algn="r">
              <a:defRPr sz="1200"/>
            </a:lvl1pPr>
          </a:lstStyle>
          <a:p>
            <a:fld id="{E59CE0CE-7E16-4FE7-AE57-724E757EAEF9}" type="datetimeFigureOut">
              <a:rPr lang="en-US" smtClean="0"/>
              <a:pPr/>
              <a:t>6/15/2014</a:t>
            </a:fld>
            <a:endParaRPr lang="en-US"/>
          </a:p>
        </p:txBody>
      </p:sp>
      <p:sp>
        <p:nvSpPr>
          <p:cNvPr id="4" name="Slide Image Placeholder 3"/>
          <p:cNvSpPr>
            <a:spLocks noGrp="1" noRot="1" noChangeAspect="1"/>
          </p:cNvSpPr>
          <p:nvPr>
            <p:ph type="sldImg" idx="2"/>
          </p:nvPr>
        </p:nvSpPr>
        <p:spPr>
          <a:xfrm>
            <a:off x="884238" y="735013"/>
            <a:ext cx="4899025" cy="3675062"/>
          </a:xfrm>
          <a:prstGeom prst="rect">
            <a:avLst/>
          </a:prstGeom>
          <a:noFill/>
          <a:ln w="12700">
            <a:solidFill>
              <a:prstClr val="black"/>
            </a:solidFill>
          </a:ln>
        </p:spPr>
        <p:txBody>
          <a:bodyPr vert="horz" lIns="90664" tIns="45332" rIns="90664" bIns="45332" rtlCol="0" anchor="ctr"/>
          <a:lstStyle/>
          <a:p>
            <a:endParaRPr lang="en-US"/>
          </a:p>
        </p:txBody>
      </p:sp>
      <p:sp>
        <p:nvSpPr>
          <p:cNvPr id="5" name="Notes Placeholder 4"/>
          <p:cNvSpPr>
            <a:spLocks noGrp="1"/>
          </p:cNvSpPr>
          <p:nvPr>
            <p:ph type="body" sz="quarter" idx="3"/>
          </p:nvPr>
        </p:nvSpPr>
        <p:spPr>
          <a:xfrm>
            <a:off x="666750" y="4655582"/>
            <a:ext cx="5334000" cy="4410552"/>
          </a:xfrm>
          <a:prstGeom prst="rect">
            <a:avLst/>
          </a:prstGeom>
        </p:spPr>
        <p:txBody>
          <a:bodyPr vert="horz" lIns="90664" tIns="45332" rIns="90664" bIns="45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309464"/>
            <a:ext cx="2889250" cy="490060"/>
          </a:xfrm>
          <a:prstGeom prst="rect">
            <a:avLst/>
          </a:prstGeom>
        </p:spPr>
        <p:txBody>
          <a:bodyPr vert="horz" lIns="90664" tIns="45332" rIns="90664" bIns="45332" rtlCol="0" anchor="b"/>
          <a:lstStyle>
            <a:lvl1pPr algn="l">
              <a:defRPr sz="1200"/>
            </a:lvl1pPr>
          </a:lstStyle>
          <a:p>
            <a:endParaRPr lang="en-US"/>
          </a:p>
        </p:txBody>
      </p:sp>
      <p:sp>
        <p:nvSpPr>
          <p:cNvPr id="7" name="Slide Number Placeholder 6"/>
          <p:cNvSpPr>
            <a:spLocks noGrp="1"/>
          </p:cNvSpPr>
          <p:nvPr>
            <p:ph type="sldNum" sz="quarter" idx="5"/>
          </p:nvPr>
        </p:nvSpPr>
        <p:spPr>
          <a:xfrm>
            <a:off x="3776708" y="9309464"/>
            <a:ext cx="2889250" cy="490060"/>
          </a:xfrm>
          <a:prstGeom prst="rect">
            <a:avLst/>
          </a:prstGeom>
        </p:spPr>
        <p:txBody>
          <a:bodyPr vert="horz" lIns="90664" tIns="45332" rIns="90664" bIns="45332" rtlCol="0" anchor="b"/>
          <a:lstStyle>
            <a:lvl1pPr algn="r">
              <a:defRPr sz="1200"/>
            </a:lvl1pPr>
          </a:lstStyle>
          <a:p>
            <a:fld id="{75C5ED17-03FB-4DB8-A22A-17A7A5E85B92}" type="slidenum">
              <a:rPr lang="en-US" smtClean="0"/>
              <a:pPr/>
              <a:t>‹#›</a:t>
            </a:fld>
            <a:endParaRPr lang="en-US"/>
          </a:p>
        </p:txBody>
      </p:sp>
    </p:spTree>
    <p:extLst>
      <p:ext uri="{BB962C8B-B14F-4D97-AF65-F5344CB8AC3E}">
        <p14:creationId xmlns:p14="http://schemas.microsoft.com/office/powerpoint/2010/main" val="537583797"/>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err="1" smtClean="0"/>
              <a:t>Northcliff</a:t>
            </a:r>
            <a:r>
              <a:rPr lang="en-ZA" baseline="0" dirty="0" smtClean="0"/>
              <a:t> again?</a:t>
            </a:r>
          </a:p>
          <a:p>
            <a:endParaRPr lang="en-ZA" baseline="0" dirty="0" smtClean="0"/>
          </a:p>
          <a:p>
            <a:r>
              <a:rPr lang="en-ZA" baseline="0" dirty="0" smtClean="0"/>
              <a:t>As the first presentation?</a:t>
            </a:r>
          </a:p>
          <a:p>
            <a:endParaRPr lang="en-ZA" baseline="0" dirty="0" smtClean="0"/>
          </a:p>
          <a:p>
            <a:r>
              <a:rPr lang="en-ZA" baseline="0" dirty="0" smtClean="0"/>
              <a:t>Or a view of the sea?</a:t>
            </a:r>
          </a:p>
          <a:p>
            <a:endParaRPr lang="en-ZA" baseline="0" dirty="0" smtClean="0"/>
          </a:p>
          <a:p>
            <a:r>
              <a:rPr lang="en-ZA" baseline="0" dirty="0" smtClean="0"/>
              <a:t>Or a view of the sea and </a:t>
            </a:r>
            <a:r>
              <a:rPr lang="en-ZA" baseline="0" dirty="0" err="1" smtClean="0"/>
              <a:t>Northcliff</a:t>
            </a:r>
            <a:r>
              <a:rPr lang="en-ZA" baseline="0" dirty="0" smtClean="0"/>
              <a:t> – replace the brown with blue?</a:t>
            </a:r>
          </a:p>
        </p:txBody>
      </p:sp>
      <p:sp>
        <p:nvSpPr>
          <p:cNvPr id="4" name="Slide Number Placeholder 3"/>
          <p:cNvSpPr>
            <a:spLocks noGrp="1"/>
          </p:cNvSpPr>
          <p:nvPr>
            <p:ph type="sldNum" sz="quarter" idx="10"/>
          </p:nvPr>
        </p:nvSpPr>
        <p:spPr/>
        <p:txBody>
          <a:bodyPr/>
          <a:lstStyle/>
          <a:p>
            <a:fld id="{75C5ED17-03FB-4DB8-A22A-17A7A5E85B9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If the rock was indeed washed into the Mozambique Channel we have another problem -- where did the Mozambique Channel come from?</a:t>
            </a:r>
          </a:p>
          <a:p>
            <a:pPr eaLnBrk="1" hangingPunct="1">
              <a:spcBef>
                <a:spcPct val="0"/>
              </a:spcBef>
            </a:pPr>
            <a:endParaRPr lang="en-ZA" baseline="0" dirty="0" smtClean="0"/>
          </a:p>
          <a:p>
            <a:pPr eaLnBrk="1" hangingPunct="1">
              <a:spcBef>
                <a:spcPct val="0"/>
              </a:spcBef>
            </a:pPr>
            <a:r>
              <a:rPr lang="en-ZA" baseline="0" dirty="0" smtClean="0"/>
              <a:t>And the Mariana Trench?</a:t>
            </a:r>
          </a:p>
          <a:p>
            <a:pPr eaLnBrk="1" hangingPunct="1">
              <a:spcBef>
                <a:spcPct val="0"/>
              </a:spcBef>
            </a:pPr>
            <a:endParaRPr lang="en-ZA" baseline="0" dirty="0" smtClean="0"/>
          </a:p>
          <a:p>
            <a:pPr eaLnBrk="1" hangingPunct="1">
              <a:spcBef>
                <a:spcPct val="0"/>
              </a:spcBef>
            </a:pPr>
            <a:r>
              <a:rPr lang="en-ZA" baseline="0" dirty="0" smtClean="0"/>
              <a:t>Huge holes into which huge volumes of material have seeming disappeared?</a:t>
            </a:r>
          </a:p>
          <a:p>
            <a:pPr eaLnBrk="1" hangingPunct="1">
              <a:spcBef>
                <a:spcPct val="0"/>
              </a:spcBef>
            </a:pPr>
            <a:endParaRPr lang="en-ZA" baseline="0" dirty="0" smtClean="0"/>
          </a:p>
          <a:p>
            <a:pPr eaLnBrk="1" hangingPunct="1">
              <a:spcBef>
                <a:spcPct val="0"/>
              </a:spcBef>
            </a:pPr>
            <a:r>
              <a:rPr lang="en-ZA" baseline="0" dirty="0" smtClean="0"/>
              <a:t>And where did the water come from and where did it go?</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If the rock was indeed washed into the Mozambique Channel we have another problem -- where did the Mozambique Channel come from?</a:t>
            </a:r>
          </a:p>
          <a:p>
            <a:pPr eaLnBrk="1" hangingPunct="1">
              <a:spcBef>
                <a:spcPct val="0"/>
              </a:spcBef>
            </a:pPr>
            <a:endParaRPr lang="en-ZA" baseline="0" dirty="0" smtClean="0"/>
          </a:p>
          <a:p>
            <a:pPr eaLnBrk="1" hangingPunct="1">
              <a:spcBef>
                <a:spcPct val="0"/>
              </a:spcBef>
            </a:pPr>
            <a:r>
              <a:rPr lang="en-ZA" baseline="0" dirty="0" smtClean="0"/>
              <a:t>And the Mariana Trench?</a:t>
            </a:r>
          </a:p>
          <a:p>
            <a:pPr eaLnBrk="1" hangingPunct="1">
              <a:spcBef>
                <a:spcPct val="0"/>
              </a:spcBef>
            </a:pPr>
            <a:endParaRPr lang="en-ZA" baseline="0" dirty="0" smtClean="0"/>
          </a:p>
          <a:p>
            <a:pPr eaLnBrk="1" hangingPunct="1">
              <a:spcBef>
                <a:spcPct val="0"/>
              </a:spcBef>
            </a:pPr>
            <a:r>
              <a:rPr lang="en-ZA" baseline="0" dirty="0" smtClean="0"/>
              <a:t>Huge holes into which huge volumes of material have seeming disappeared?</a:t>
            </a:r>
          </a:p>
          <a:p>
            <a:pPr eaLnBrk="1" hangingPunct="1">
              <a:spcBef>
                <a:spcPct val="0"/>
              </a:spcBef>
            </a:pPr>
            <a:endParaRPr lang="en-ZA" baseline="0" dirty="0" smtClean="0"/>
          </a:p>
          <a:p>
            <a:pPr eaLnBrk="1" hangingPunct="1">
              <a:spcBef>
                <a:spcPct val="0"/>
              </a:spcBef>
            </a:pPr>
            <a:r>
              <a:rPr lang="en-ZA" baseline="0" dirty="0" smtClean="0"/>
              <a:t>And where did the water come from and where did it go?</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If the rock was indeed washed into the Mozambique Channel we have another problem -- where did the Mozambique Channel come from?</a:t>
            </a:r>
          </a:p>
          <a:p>
            <a:pPr eaLnBrk="1" hangingPunct="1">
              <a:spcBef>
                <a:spcPct val="0"/>
              </a:spcBef>
            </a:pPr>
            <a:endParaRPr lang="en-ZA" baseline="0" dirty="0" smtClean="0"/>
          </a:p>
          <a:p>
            <a:pPr eaLnBrk="1" hangingPunct="1">
              <a:spcBef>
                <a:spcPct val="0"/>
              </a:spcBef>
            </a:pPr>
            <a:r>
              <a:rPr lang="en-ZA" baseline="0" dirty="0" smtClean="0"/>
              <a:t>And the Mariana Trench?</a:t>
            </a:r>
          </a:p>
          <a:p>
            <a:pPr eaLnBrk="1" hangingPunct="1">
              <a:spcBef>
                <a:spcPct val="0"/>
              </a:spcBef>
            </a:pPr>
            <a:endParaRPr lang="en-ZA" baseline="0" dirty="0" smtClean="0"/>
          </a:p>
          <a:p>
            <a:pPr eaLnBrk="1" hangingPunct="1">
              <a:spcBef>
                <a:spcPct val="0"/>
              </a:spcBef>
            </a:pPr>
            <a:r>
              <a:rPr lang="en-ZA" baseline="0" dirty="0" smtClean="0"/>
              <a:t>Huge holes into which huge volumes of material have seeming disappeared?</a:t>
            </a:r>
          </a:p>
          <a:p>
            <a:pPr eaLnBrk="1" hangingPunct="1">
              <a:spcBef>
                <a:spcPct val="0"/>
              </a:spcBef>
            </a:pPr>
            <a:endParaRPr lang="en-ZA" baseline="0" dirty="0" smtClean="0"/>
          </a:p>
          <a:p>
            <a:pPr eaLnBrk="1" hangingPunct="1">
              <a:spcBef>
                <a:spcPct val="0"/>
              </a:spcBef>
            </a:pPr>
            <a:r>
              <a:rPr lang="en-ZA" baseline="0" dirty="0" smtClean="0"/>
              <a:t>And where did the water come from and where did it go?</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If the rock was indeed washed into the Mozambique Channel we have another problem -- where did the Mozambique Channel come from?</a:t>
            </a:r>
          </a:p>
          <a:p>
            <a:pPr eaLnBrk="1" hangingPunct="1">
              <a:spcBef>
                <a:spcPct val="0"/>
              </a:spcBef>
            </a:pPr>
            <a:endParaRPr lang="en-ZA" baseline="0" dirty="0" smtClean="0"/>
          </a:p>
          <a:p>
            <a:pPr eaLnBrk="1" hangingPunct="1">
              <a:spcBef>
                <a:spcPct val="0"/>
              </a:spcBef>
            </a:pPr>
            <a:r>
              <a:rPr lang="en-ZA" baseline="0" dirty="0" smtClean="0"/>
              <a:t>And the Mariana Trench?</a:t>
            </a:r>
          </a:p>
          <a:p>
            <a:pPr eaLnBrk="1" hangingPunct="1">
              <a:spcBef>
                <a:spcPct val="0"/>
              </a:spcBef>
            </a:pPr>
            <a:endParaRPr lang="en-ZA" baseline="0" dirty="0" smtClean="0"/>
          </a:p>
          <a:p>
            <a:pPr eaLnBrk="1" hangingPunct="1">
              <a:spcBef>
                <a:spcPct val="0"/>
              </a:spcBef>
            </a:pPr>
            <a:r>
              <a:rPr lang="en-ZA" baseline="0" dirty="0" smtClean="0"/>
              <a:t>Huge holes into which huge volumes of material have seeming disappeared?</a:t>
            </a:r>
          </a:p>
          <a:p>
            <a:pPr eaLnBrk="1" hangingPunct="1">
              <a:spcBef>
                <a:spcPct val="0"/>
              </a:spcBef>
            </a:pPr>
            <a:endParaRPr lang="en-ZA" baseline="0" dirty="0" smtClean="0"/>
          </a:p>
          <a:p>
            <a:pPr eaLnBrk="1" hangingPunct="1">
              <a:spcBef>
                <a:spcPct val="0"/>
              </a:spcBef>
            </a:pPr>
            <a:r>
              <a:rPr lang="en-ZA" baseline="0" dirty="0" smtClean="0"/>
              <a:t>And where did the water come from and where did it go?</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If the rock was indeed washed into the Mozambique Channel we have another problem -- where did the Mozambique Channel come from?</a:t>
            </a:r>
          </a:p>
          <a:p>
            <a:pPr eaLnBrk="1" hangingPunct="1">
              <a:spcBef>
                <a:spcPct val="0"/>
              </a:spcBef>
            </a:pPr>
            <a:endParaRPr lang="en-ZA" baseline="0" dirty="0" smtClean="0"/>
          </a:p>
          <a:p>
            <a:pPr eaLnBrk="1" hangingPunct="1">
              <a:spcBef>
                <a:spcPct val="0"/>
              </a:spcBef>
            </a:pPr>
            <a:r>
              <a:rPr lang="en-ZA" baseline="0" dirty="0" smtClean="0"/>
              <a:t>And the Mariana Trench?</a:t>
            </a:r>
          </a:p>
          <a:p>
            <a:pPr eaLnBrk="1" hangingPunct="1">
              <a:spcBef>
                <a:spcPct val="0"/>
              </a:spcBef>
            </a:pPr>
            <a:endParaRPr lang="en-ZA" baseline="0" dirty="0" smtClean="0"/>
          </a:p>
          <a:p>
            <a:pPr eaLnBrk="1" hangingPunct="1">
              <a:spcBef>
                <a:spcPct val="0"/>
              </a:spcBef>
            </a:pPr>
            <a:r>
              <a:rPr lang="en-ZA" baseline="0" dirty="0" smtClean="0"/>
              <a:t>Huge holes into which huge volumes of material have seeming disappeared?</a:t>
            </a:r>
          </a:p>
          <a:p>
            <a:pPr eaLnBrk="1" hangingPunct="1">
              <a:spcBef>
                <a:spcPct val="0"/>
              </a:spcBef>
            </a:pPr>
            <a:endParaRPr lang="en-ZA" baseline="0" dirty="0" smtClean="0"/>
          </a:p>
          <a:p>
            <a:pPr eaLnBrk="1" hangingPunct="1">
              <a:spcBef>
                <a:spcPct val="0"/>
              </a:spcBef>
            </a:pPr>
            <a:r>
              <a:rPr lang="en-ZA" baseline="0" dirty="0" smtClean="0"/>
              <a:t>And where did the water come from and where did it go?</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If the rock was indeed washed into the Mozambique Channel we have another problem -- where did the Mozambique Channel come from?</a:t>
            </a:r>
          </a:p>
          <a:p>
            <a:pPr eaLnBrk="1" hangingPunct="1">
              <a:spcBef>
                <a:spcPct val="0"/>
              </a:spcBef>
            </a:pPr>
            <a:endParaRPr lang="en-ZA" baseline="0" dirty="0" smtClean="0"/>
          </a:p>
          <a:p>
            <a:pPr eaLnBrk="1" hangingPunct="1">
              <a:spcBef>
                <a:spcPct val="0"/>
              </a:spcBef>
            </a:pPr>
            <a:r>
              <a:rPr lang="en-ZA" baseline="0" dirty="0" smtClean="0"/>
              <a:t>And the Mariana Trench?</a:t>
            </a:r>
          </a:p>
          <a:p>
            <a:pPr eaLnBrk="1" hangingPunct="1">
              <a:spcBef>
                <a:spcPct val="0"/>
              </a:spcBef>
            </a:pPr>
            <a:endParaRPr lang="en-ZA" baseline="0" dirty="0" smtClean="0"/>
          </a:p>
          <a:p>
            <a:pPr eaLnBrk="1" hangingPunct="1">
              <a:spcBef>
                <a:spcPct val="0"/>
              </a:spcBef>
            </a:pPr>
            <a:r>
              <a:rPr lang="en-ZA" baseline="0" dirty="0" smtClean="0"/>
              <a:t>Huge holes into which huge volumes of material have seeming disappeared?</a:t>
            </a:r>
          </a:p>
          <a:p>
            <a:pPr eaLnBrk="1" hangingPunct="1">
              <a:spcBef>
                <a:spcPct val="0"/>
              </a:spcBef>
            </a:pPr>
            <a:endParaRPr lang="en-ZA" baseline="0" dirty="0" smtClean="0"/>
          </a:p>
          <a:p>
            <a:pPr eaLnBrk="1" hangingPunct="1">
              <a:spcBef>
                <a:spcPct val="0"/>
              </a:spcBef>
            </a:pPr>
            <a:r>
              <a:rPr lang="en-ZA" baseline="0" dirty="0" smtClean="0"/>
              <a:t>And where did the water come from and where did it go?</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This theory fits for me</a:t>
            </a:r>
          </a:p>
          <a:p>
            <a:pPr eaLnBrk="1" hangingPunct="1">
              <a:spcBef>
                <a:spcPct val="0"/>
              </a:spcBef>
            </a:pPr>
            <a:endParaRPr lang="en-ZA" baseline="0" dirty="0" smtClean="0"/>
          </a:p>
          <a:p>
            <a:pPr eaLnBrk="1" hangingPunct="1">
              <a:spcBef>
                <a:spcPct val="0"/>
              </a:spcBef>
            </a:pPr>
            <a:r>
              <a:rPr lang="en-ZA" baseline="0" dirty="0" smtClean="0"/>
              <a:t>It made sense the first time </a:t>
            </a:r>
            <a:r>
              <a:rPr lang="en-ZA" baseline="0" dirty="0" err="1" smtClean="0"/>
              <a:t>i</a:t>
            </a:r>
            <a:r>
              <a:rPr lang="en-ZA" baseline="0" dirty="0" smtClean="0"/>
              <a:t> encountered it</a:t>
            </a:r>
          </a:p>
          <a:p>
            <a:pPr eaLnBrk="1" hangingPunct="1">
              <a:spcBef>
                <a:spcPct val="0"/>
              </a:spcBef>
            </a:pPr>
            <a:endParaRPr lang="en-ZA" baseline="0" dirty="0" smtClean="0"/>
          </a:p>
          <a:p>
            <a:pPr eaLnBrk="1" hangingPunct="1">
              <a:spcBef>
                <a:spcPct val="0"/>
              </a:spcBef>
            </a:pPr>
            <a:r>
              <a:rPr lang="en-ZA" baseline="0" dirty="0" smtClean="0"/>
              <a:t>I leave it to you to ponder and take a view on whether you have a better theory</a:t>
            </a:r>
          </a:p>
          <a:p>
            <a:pPr eaLnBrk="1" hangingPunct="1">
              <a:spcBef>
                <a:spcPct val="0"/>
              </a:spcBef>
            </a:pPr>
            <a:endParaRPr lang="en-ZA" baseline="0" dirty="0" smtClean="0"/>
          </a:p>
          <a:p>
            <a:pPr eaLnBrk="1" hangingPunct="1">
              <a:spcBef>
                <a:spcPct val="0"/>
              </a:spcBef>
            </a:pPr>
            <a:r>
              <a:rPr lang="en-ZA" baseline="0" dirty="0" smtClean="0"/>
              <a:t>It certainly works better for me than to suspend my engineering intellect and believe that all of the formations we have examined in this video were formed through incremental movements over millions or billions of years</a:t>
            </a:r>
          </a:p>
          <a:p>
            <a:pPr eaLnBrk="1" hangingPunct="1">
              <a:spcBef>
                <a:spcPct val="0"/>
              </a:spcBef>
            </a:pPr>
            <a:endParaRPr lang="en-ZA" baseline="0" dirty="0" smtClean="0"/>
          </a:p>
          <a:p>
            <a:pPr eaLnBrk="1" hangingPunct="1">
              <a:spcBef>
                <a:spcPct val="0"/>
              </a:spcBef>
            </a:pPr>
            <a:r>
              <a:rPr lang="en-ZA" baseline="0" dirty="0" smtClean="0"/>
              <a:t>Might also want to read “</a:t>
            </a:r>
            <a:r>
              <a:rPr lang="en-US" baseline="0" dirty="0" smtClean="0"/>
              <a:t>What is the </a:t>
            </a:r>
            <a:r>
              <a:rPr lang="en-US" baseline="0" dirty="0" err="1" smtClean="0"/>
              <a:t>orgin</a:t>
            </a:r>
            <a:r>
              <a:rPr lang="en-US" baseline="0" dirty="0" smtClean="0"/>
              <a:t> and purpose of man -- Creation versus Evolution</a:t>
            </a:r>
            <a:r>
              <a:rPr lang="en-ZA" baseline="0" dirty="0" smtClean="0"/>
              <a:t>” also on this DVD</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5ED17-03FB-4DB8-A22A-17A7A5E85B92}"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Potato masher video clip</a:t>
            </a:r>
          </a:p>
          <a:p>
            <a:pPr eaLnBrk="1" hangingPunct="1">
              <a:spcBef>
                <a:spcPct val="0"/>
              </a:spcBef>
            </a:pPr>
            <a:endParaRPr lang="en-ZA" baseline="0" dirty="0" smtClean="0"/>
          </a:p>
          <a:p>
            <a:pPr eaLnBrk="1" hangingPunct="1">
              <a:spcBef>
                <a:spcPct val="0"/>
              </a:spcBef>
            </a:pPr>
            <a:r>
              <a:rPr lang="en-ZA" baseline="0" dirty="0" smtClean="0"/>
              <a:t>Stable rotating sphere unlikely to experience what we have witnessed, how to start that process?</a:t>
            </a:r>
          </a:p>
          <a:p>
            <a:pPr eaLnBrk="1" hangingPunct="1">
              <a:spcBef>
                <a:spcPct val="0"/>
              </a:spcBef>
            </a:pPr>
            <a:endParaRPr lang="en-ZA" baseline="0" dirty="0" smtClean="0"/>
          </a:p>
          <a:p>
            <a:pPr eaLnBrk="1" hangingPunct="1">
              <a:spcBef>
                <a:spcPct val="0"/>
              </a:spcBef>
            </a:pPr>
            <a:r>
              <a:rPr lang="en-ZA" baseline="0" dirty="0" smtClean="0"/>
              <a:t>Introduce instability</a:t>
            </a:r>
          </a:p>
          <a:p>
            <a:pPr eaLnBrk="1" hangingPunct="1">
              <a:spcBef>
                <a:spcPct val="0"/>
              </a:spcBef>
            </a:pPr>
            <a:endParaRPr lang="en-ZA" baseline="0" dirty="0" smtClean="0"/>
          </a:p>
          <a:p>
            <a:pPr eaLnBrk="1" hangingPunct="1">
              <a:spcBef>
                <a:spcPct val="0"/>
              </a:spcBef>
            </a:pPr>
            <a:r>
              <a:rPr lang="en-ZA" baseline="0" dirty="0" smtClean="0"/>
              <a:t>Massive destruction is high speed – the collapsing building example – maybe show it again?</a:t>
            </a:r>
          </a:p>
          <a:p>
            <a:pPr eaLnBrk="1" hangingPunct="1">
              <a:spcBef>
                <a:spcPct val="0"/>
              </a:spcBef>
            </a:pPr>
            <a:endParaRPr lang="en-ZA" baseline="0" dirty="0" smtClean="0"/>
          </a:p>
          <a:p>
            <a:pPr eaLnBrk="1" hangingPunct="1">
              <a:spcBef>
                <a:spcPct val="0"/>
              </a:spcBef>
            </a:pPr>
            <a:endParaRPr lang="en-ZA" baseline="0"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Earth has a liquid, molten core</a:t>
            </a:r>
          </a:p>
          <a:p>
            <a:pPr eaLnBrk="1" hangingPunct="1">
              <a:spcBef>
                <a:spcPct val="0"/>
              </a:spcBef>
            </a:pPr>
            <a:endParaRPr lang="en-ZA" baseline="0" dirty="0" smtClean="0"/>
          </a:p>
          <a:p>
            <a:pPr eaLnBrk="1" hangingPunct="1">
              <a:spcBef>
                <a:spcPct val="0"/>
              </a:spcBef>
            </a:pPr>
            <a:r>
              <a:rPr lang="en-ZA" baseline="0" dirty="0" smtClean="0"/>
              <a:t>Crust breaks open, volcanoes form (one estimate says 20,000), earthquakes occur, 500? Active volcanoes today -- faulting, molten rock breaks out</a:t>
            </a:r>
          </a:p>
          <a:p>
            <a:pPr eaLnBrk="1" hangingPunct="1">
              <a:spcBef>
                <a:spcPct val="0"/>
              </a:spcBef>
            </a:pPr>
            <a:endParaRPr lang="en-ZA" baseline="0" dirty="0" smtClean="0"/>
          </a:p>
          <a:p>
            <a:pPr eaLnBrk="1" hangingPunct="1">
              <a:spcBef>
                <a:spcPct val="0"/>
              </a:spcBef>
            </a:pPr>
            <a:r>
              <a:rPr lang="en-ZA" baseline="0" dirty="0" smtClean="0"/>
              <a:t>All at the same time, tidal waves around the earth, erosion as formation takes place</a:t>
            </a:r>
          </a:p>
          <a:p>
            <a:pPr eaLnBrk="1" hangingPunct="1">
              <a:spcBef>
                <a:spcPct val="0"/>
              </a:spcBef>
            </a:pPr>
            <a:endParaRPr lang="en-ZA" baseline="0" dirty="0" smtClean="0"/>
          </a:p>
          <a:p>
            <a:pPr eaLnBrk="1" hangingPunct="1">
              <a:spcBef>
                <a:spcPct val="0"/>
              </a:spcBef>
            </a:pPr>
            <a:r>
              <a:rPr lang="en-ZA" baseline="0" dirty="0" smtClean="0"/>
              <a:t>Earth </a:t>
            </a:r>
            <a:r>
              <a:rPr lang="en-ZA" baseline="0" dirty="0" err="1" smtClean="0"/>
              <a:t>upthrust</a:t>
            </a:r>
            <a:r>
              <a:rPr lang="en-ZA" baseline="0" dirty="0" smtClean="0"/>
              <a:t> and eroded, </a:t>
            </a:r>
            <a:r>
              <a:rPr lang="en-ZA" baseline="0" dirty="0" err="1" smtClean="0"/>
              <a:t>downthrust</a:t>
            </a:r>
            <a:r>
              <a:rPr lang="en-ZA" baseline="0" dirty="0" smtClean="0"/>
              <a:t> and buried</a:t>
            </a:r>
          </a:p>
          <a:p>
            <a:pPr eaLnBrk="1" hangingPunct="1">
              <a:spcBef>
                <a:spcPct val="0"/>
              </a:spcBef>
            </a:pPr>
            <a:endParaRPr lang="en-ZA" baseline="0" dirty="0" smtClean="0"/>
          </a:p>
          <a:p>
            <a:pPr eaLnBrk="1" hangingPunct="1">
              <a:spcBef>
                <a:spcPct val="0"/>
              </a:spcBef>
            </a:pPr>
            <a:r>
              <a:rPr lang="en-ZA" baseline="0" dirty="0" smtClean="0"/>
              <a:t>Explains what we see</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ZA" baseline="0" dirty="0" smtClean="0"/>
              <a:t>If the rock was indeed washed into the Mozambique Channel we have another problem -- where did the Mozambique Channel come from?</a:t>
            </a:r>
          </a:p>
          <a:p>
            <a:pPr eaLnBrk="1" hangingPunct="1">
              <a:spcBef>
                <a:spcPct val="0"/>
              </a:spcBef>
            </a:pPr>
            <a:endParaRPr lang="en-ZA" baseline="0" dirty="0" smtClean="0"/>
          </a:p>
          <a:p>
            <a:pPr eaLnBrk="1" hangingPunct="1">
              <a:spcBef>
                <a:spcPct val="0"/>
              </a:spcBef>
            </a:pPr>
            <a:r>
              <a:rPr lang="en-ZA" baseline="0" dirty="0" smtClean="0"/>
              <a:t>And the Mariana Trench?</a:t>
            </a:r>
          </a:p>
          <a:p>
            <a:pPr eaLnBrk="1" hangingPunct="1">
              <a:spcBef>
                <a:spcPct val="0"/>
              </a:spcBef>
            </a:pPr>
            <a:endParaRPr lang="en-ZA" baseline="0" dirty="0" smtClean="0"/>
          </a:p>
          <a:p>
            <a:pPr eaLnBrk="1" hangingPunct="1">
              <a:spcBef>
                <a:spcPct val="0"/>
              </a:spcBef>
            </a:pPr>
            <a:r>
              <a:rPr lang="en-ZA" baseline="0" dirty="0" smtClean="0"/>
              <a:t>Huge holes into which huge volumes of material have seeming disappeared?</a:t>
            </a:r>
          </a:p>
          <a:p>
            <a:pPr eaLnBrk="1" hangingPunct="1">
              <a:spcBef>
                <a:spcPct val="0"/>
              </a:spcBef>
            </a:pPr>
            <a:endParaRPr lang="en-ZA" baseline="0" dirty="0" smtClean="0"/>
          </a:p>
          <a:p>
            <a:pPr eaLnBrk="1" hangingPunct="1">
              <a:spcBef>
                <a:spcPct val="0"/>
              </a:spcBef>
            </a:pPr>
            <a:r>
              <a:rPr lang="en-ZA" baseline="0" dirty="0" smtClean="0"/>
              <a:t>And where did the water come from and where did it go?</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36DFE-C06A-4A32-8E6B-2DCD22355CA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54" indent="0" algn="ctr">
              <a:buNone/>
              <a:defRPr>
                <a:solidFill>
                  <a:schemeClr val="tx1">
                    <a:tint val="75000"/>
                  </a:schemeClr>
                </a:solidFill>
              </a:defRPr>
            </a:lvl2pPr>
            <a:lvl3pPr marL="914107" indent="0" algn="ctr">
              <a:buNone/>
              <a:defRPr>
                <a:solidFill>
                  <a:schemeClr val="tx1">
                    <a:tint val="75000"/>
                  </a:schemeClr>
                </a:solidFill>
              </a:defRPr>
            </a:lvl3pPr>
            <a:lvl4pPr marL="1371161" indent="0" algn="ctr">
              <a:buNone/>
              <a:defRPr>
                <a:solidFill>
                  <a:schemeClr val="tx1">
                    <a:tint val="75000"/>
                  </a:schemeClr>
                </a:solidFill>
              </a:defRPr>
            </a:lvl4pPr>
            <a:lvl5pPr marL="1828215" indent="0" algn="ctr">
              <a:buNone/>
              <a:defRPr>
                <a:solidFill>
                  <a:schemeClr val="tx1">
                    <a:tint val="75000"/>
                  </a:schemeClr>
                </a:solidFill>
              </a:defRPr>
            </a:lvl5pPr>
            <a:lvl6pPr marL="2285268" indent="0" algn="ctr">
              <a:buNone/>
              <a:defRPr>
                <a:solidFill>
                  <a:schemeClr val="tx1">
                    <a:tint val="75000"/>
                  </a:schemeClr>
                </a:solidFill>
              </a:defRPr>
            </a:lvl6pPr>
            <a:lvl7pPr marL="2742322" indent="0" algn="ctr">
              <a:buNone/>
              <a:defRPr>
                <a:solidFill>
                  <a:schemeClr val="tx1">
                    <a:tint val="75000"/>
                  </a:schemeClr>
                </a:solidFill>
              </a:defRPr>
            </a:lvl7pPr>
            <a:lvl8pPr marL="3199376" indent="0" algn="ctr">
              <a:buNone/>
              <a:defRPr>
                <a:solidFill>
                  <a:schemeClr val="tx1">
                    <a:tint val="75000"/>
                  </a:schemeClr>
                </a:solidFill>
              </a:defRPr>
            </a:lvl8pPr>
            <a:lvl9pPr marL="365643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54" indent="0">
              <a:buNone/>
              <a:defRPr sz="1800">
                <a:solidFill>
                  <a:schemeClr val="tx1">
                    <a:tint val="75000"/>
                  </a:schemeClr>
                </a:solidFill>
              </a:defRPr>
            </a:lvl2pPr>
            <a:lvl3pPr marL="914107" indent="0">
              <a:buNone/>
              <a:defRPr sz="1600">
                <a:solidFill>
                  <a:schemeClr val="tx1">
                    <a:tint val="75000"/>
                  </a:schemeClr>
                </a:solidFill>
              </a:defRPr>
            </a:lvl3pPr>
            <a:lvl4pPr marL="1371161" indent="0">
              <a:buNone/>
              <a:defRPr sz="1400">
                <a:solidFill>
                  <a:schemeClr val="tx1">
                    <a:tint val="75000"/>
                  </a:schemeClr>
                </a:solidFill>
              </a:defRPr>
            </a:lvl4pPr>
            <a:lvl5pPr marL="1828215" indent="0">
              <a:buNone/>
              <a:defRPr sz="1400">
                <a:solidFill>
                  <a:schemeClr val="tx1">
                    <a:tint val="75000"/>
                  </a:schemeClr>
                </a:solidFill>
              </a:defRPr>
            </a:lvl5pPr>
            <a:lvl6pPr marL="2285268" indent="0">
              <a:buNone/>
              <a:defRPr sz="1400">
                <a:solidFill>
                  <a:schemeClr val="tx1">
                    <a:tint val="75000"/>
                  </a:schemeClr>
                </a:solidFill>
              </a:defRPr>
            </a:lvl6pPr>
            <a:lvl7pPr marL="2742322" indent="0">
              <a:buNone/>
              <a:defRPr sz="1400">
                <a:solidFill>
                  <a:schemeClr val="tx1">
                    <a:tint val="75000"/>
                  </a:schemeClr>
                </a:solidFill>
              </a:defRPr>
            </a:lvl7pPr>
            <a:lvl8pPr marL="3199376" indent="0">
              <a:buNone/>
              <a:defRPr sz="1400">
                <a:solidFill>
                  <a:schemeClr val="tx1">
                    <a:tint val="75000"/>
                  </a:schemeClr>
                </a:solidFill>
              </a:defRPr>
            </a:lvl8pPr>
            <a:lvl9pPr marL="365643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2E1FD-0495-4CEC-9417-0AF5BB47E6DA}" type="datetimeFigureOut">
              <a:rPr lang="en-US" smtClean="0"/>
              <a:pPr/>
              <a:t>6/15/2014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2E1FD-0495-4CEC-9417-0AF5BB47E6DA}"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4" indent="0">
              <a:buNone/>
              <a:defRPr sz="2000" b="1"/>
            </a:lvl2pPr>
            <a:lvl3pPr marL="914107" indent="0">
              <a:buNone/>
              <a:defRPr sz="1800" b="1"/>
            </a:lvl3pPr>
            <a:lvl4pPr marL="1371161"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54" indent="0">
              <a:buNone/>
              <a:defRPr sz="2000" b="1"/>
            </a:lvl2pPr>
            <a:lvl3pPr marL="914107" indent="0">
              <a:buNone/>
              <a:defRPr sz="1800" b="1"/>
            </a:lvl3pPr>
            <a:lvl4pPr marL="1371161" indent="0">
              <a:buNone/>
              <a:defRPr sz="1600" b="1"/>
            </a:lvl4pPr>
            <a:lvl5pPr marL="1828215" indent="0">
              <a:buNone/>
              <a:defRPr sz="1600" b="1"/>
            </a:lvl5pPr>
            <a:lvl6pPr marL="2285268" indent="0">
              <a:buNone/>
              <a:defRPr sz="1600" b="1"/>
            </a:lvl6pPr>
            <a:lvl7pPr marL="2742322" indent="0">
              <a:buNone/>
              <a:defRPr sz="1600" b="1"/>
            </a:lvl7pPr>
            <a:lvl8pPr marL="3199376" indent="0">
              <a:buNone/>
              <a:defRPr sz="1600" b="1"/>
            </a:lvl8pPr>
            <a:lvl9pPr marL="36564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2E1FD-0495-4CEC-9417-0AF5BB47E6DA}" type="datetimeFigureOut">
              <a:rPr lang="en-US" smtClean="0"/>
              <a:pPr/>
              <a:t>6/15/2014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2E1FD-0495-4CEC-9417-0AF5BB47E6DA}" type="datetimeFigureOut">
              <a:rPr lang="en-US" smtClean="0"/>
              <a:pPr/>
              <a:t>6/15/2014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E1FD-0495-4CEC-9417-0AF5BB47E6DA}" type="datetimeFigureOut">
              <a:rPr lang="en-US" smtClean="0"/>
              <a:pPr/>
              <a:t>6/15/2014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054" indent="0">
              <a:buNone/>
              <a:defRPr sz="1200"/>
            </a:lvl2pPr>
            <a:lvl3pPr marL="914107" indent="0">
              <a:buNone/>
              <a:defRPr sz="1000"/>
            </a:lvl3pPr>
            <a:lvl4pPr marL="1371161"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54" indent="0">
              <a:buNone/>
              <a:defRPr sz="2800"/>
            </a:lvl2pPr>
            <a:lvl3pPr marL="914107" indent="0">
              <a:buNone/>
              <a:defRPr sz="2400"/>
            </a:lvl3pPr>
            <a:lvl4pPr marL="1371161" indent="0">
              <a:buNone/>
              <a:defRPr sz="2000"/>
            </a:lvl4pPr>
            <a:lvl5pPr marL="1828215" indent="0">
              <a:buNone/>
              <a:defRPr sz="2000"/>
            </a:lvl5pPr>
            <a:lvl6pPr marL="2285268" indent="0">
              <a:buNone/>
              <a:defRPr sz="2000"/>
            </a:lvl6pPr>
            <a:lvl7pPr marL="2742322" indent="0">
              <a:buNone/>
              <a:defRPr sz="2000"/>
            </a:lvl7pPr>
            <a:lvl8pPr marL="3199376" indent="0">
              <a:buNone/>
              <a:defRPr sz="2000"/>
            </a:lvl8pPr>
            <a:lvl9pPr marL="36564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4" indent="0">
              <a:buNone/>
              <a:defRPr sz="1200"/>
            </a:lvl2pPr>
            <a:lvl3pPr marL="914107" indent="0">
              <a:buNone/>
              <a:defRPr sz="1000"/>
            </a:lvl3pPr>
            <a:lvl4pPr marL="1371161" indent="0">
              <a:buNone/>
              <a:defRPr sz="900"/>
            </a:lvl4pPr>
            <a:lvl5pPr marL="1828215" indent="0">
              <a:buNone/>
              <a:defRPr sz="900"/>
            </a:lvl5pPr>
            <a:lvl6pPr marL="2285268" indent="0">
              <a:buNone/>
              <a:defRPr sz="900"/>
            </a:lvl6pPr>
            <a:lvl7pPr marL="2742322" indent="0">
              <a:buNone/>
              <a:defRPr sz="900"/>
            </a:lvl7pPr>
            <a:lvl8pPr marL="3199376" indent="0">
              <a:buNone/>
              <a:defRPr sz="900"/>
            </a:lvl8pPr>
            <a:lvl9pPr marL="36564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2E1FD-0495-4CEC-9417-0AF5BB47E6DA}" type="datetimeFigureOut">
              <a:rPr lang="en-US" smtClean="0"/>
              <a:pPr/>
              <a:t>6/15/2014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9D035-6A94-4569-9779-E840D39ECC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1" tIns="45705" rIns="91411" bIns="45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11" tIns="45705" rIns="91411"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11" tIns="45705" rIns="91411" bIns="45705" rtlCol="0" anchor="ctr"/>
          <a:lstStyle>
            <a:lvl1pPr algn="l">
              <a:defRPr sz="1200">
                <a:solidFill>
                  <a:schemeClr val="tx1">
                    <a:tint val="75000"/>
                  </a:schemeClr>
                </a:solidFill>
              </a:defRPr>
            </a:lvl1pPr>
          </a:lstStyle>
          <a:p>
            <a:fld id="{1E22E1FD-0495-4CEC-9417-0AF5BB47E6DA}" type="datetimeFigureOut">
              <a:rPr lang="en-US" smtClean="0"/>
              <a:pPr/>
              <a:t>6/15/2014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11" tIns="45705" rIns="91411" bIns="4570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11" tIns="45705" rIns="91411" bIns="45705" rtlCol="0" anchor="ctr"/>
          <a:lstStyle>
            <a:lvl1pPr algn="r">
              <a:defRPr sz="1200">
                <a:solidFill>
                  <a:schemeClr val="tx1">
                    <a:tint val="75000"/>
                  </a:schemeClr>
                </a:solidFill>
              </a:defRPr>
            </a:lvl1pPr>
          </a:lstStyle>
          <a:p>
            <a:fld id="{89C9D035-6A94-4569-9779-E840D39ECC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07" rtl="0" eaLnBrk="1" latinLnBrk="0" hangingPunct="1">
        <a:spcBef>
          <a:spcPct val="0"/>
        </a:spcBef>
        <a:buNone/>
        <a:defRPr sz="4400" kern="1200">
          <a:solidFill>
            <a:schemeClr val="tx1"/>
          </a:solidFill>
          <a:latin typeface="+mj-lt"/>
          <a:ea typeface="+mj-ea"/>
          <a:cs typeface="+mj-cs"/>
        </a:defRPr>
      </a:lvl1pPr>
    </p:titleStyle>
    <p:bodyStyle>
      <a:lvl1pPr marL="342790" indent="-342790" algn="l" defTabSz="91410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2" indent="-285659" algn="l" defTabSz="91410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34" indent="-228527" algn="l" defTabSz="91410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88"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42"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95"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49"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03"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56"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file:///C:\Data\9\9ETI\DVDs\Global%20Flood\06_Presentations\09_Where%20Water%20from%20and%20to\iStock_000009253299Wav44100.wav" TargetMode="External"/><Relationship Id="rId1" Type="http://schemas.openxmlformats.org/officeDocument/2006/relationships/audio" Target="file:///C:\Data\9\9ETI\DVDs\Global%20Flood\06_Presentations\09_Where%20Water%20from%20and%20to\iStock_000009253299Wav44100%20Truncate%2035%20Seconds.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3.jpeg"/><Relationship Id="rId4" Type="http://schemas.openxmlformats.org/officeDocument/2006/relationships/image" Target="../media/image18.jpeg"/><Relationship Id="rId9"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hyperlink" Target="http://www.eti-ministries.org/" TargetMode="External"/><Relationship Id="rId2" Type="http://schemas.openxmlformats.org/officeDocument/2006/relationships/slideLayout" Target="../slideLayouts/slideLayout1.xml"/><Relationship Id="rId1" Type="http://schemas.openxmlformats.org/officeDocument/2006/relationships/audio" Target="file:///C:\Data\9\9ETI\DVDs\Global%20Flood\06_Presentations\09_Where%20Water%20from%20and%20to\iStock_000009253299Wav44100.wav" TargetMode="External"/><Relationship Id="rId6" Type="http://schemas.openxmlformats.org/officeDocument/2006/relationships/hyperlink" Target="mailto:James@ETI-Ministries.org" TargetMode="External"/><Relationship Id="rId5" Type="http://schemas.openxmlformats.org/officeDocument/2006/relationships/image" Target="../media/image24.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Stock_000009253299Wav44100 Truncate 35 Seconds.mp3">
            <a:hlinkClick r:id="" action="ppaction://media"/>
          </p:cNvPr>
          <p:cNvPicPr>
            <a:picLocks noRot="1" noChangeAspect="1"/>
          </p:cNvPicPr>
          <p:nvPr>
            <a:audioFile r:link="rId1"/>
          </p:nvPr>
        </p:nvPicPr>
        <p:blipFill>
          <a:blip r:embed="rId5" cstate="print"/>
          <a:stretch>
            <a:fillRect/>
          </a:stretch>
        </p:blipFill>
        <p:spPr>
          <a:xfrm>
            <a:off x="8839200" y="6553200"/>
            <a:ext cx="304800" cy="304800"/>
          </a:xfrm>
          <a:prstGeom prst="rect">
            <a:avLst/>
          </a:prstGeom>
        </p:spPr>
      </p:pic>
      <p:sp>
        <p:nvSpPr>
          <p:cNvPr id="19" name="Rectangle 18"/>
          <p:cNvSpPr/>
          <p:nvPr/>
        </p:nvSpPr>
        <p:spPr>
          <a:xfrm>
            <a:off x="8604448" y="6309320"/>
            <a:ext cx="539552"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Stock_000009253299Wav44100 Truncate 35 Seconds.mp3">
            <a:hlinkClick r:id="" action="ppaction://media"/>
          </p:cNvPr>
          <p:cNvPicPr>
            <a:picLocks noRot="1" noChangeAspect="1"/>
          </p:cNvPicPr>
          <p:nvPr>
            <a:audioFile r:link="rId1"/>
          </p:nvPr>
        </p:nvPicPr>
        <p:blipFill>
          <a:blip r:embed="rId6" cstate="print"/>
          <a:stretch>
            <a:fillRect/>
          </a:stretch>
        </p:blipFill>
        <p:spPr>
          <a:xfrm>
            <a:off x="8839200" y="6553200"/>
            <a:ext cx="304800" cy="304800"/>
          </a:xfrm>
          <a:prstGeom prst="rect">
            <a:avLst/>
          </a:prstGeom>
        </p:spPr>
      </p:pic>
      <p:sp>
        <p:nvSpPr>
          <p:cNvPr id="14" name="Rectangle 13"/>
          <p:cNvSpPr/>
          <p:nvPr/>
        </p:nvSpPr>
        <p:spPr>
          <a:xfrm>
            <a:off x="8676456" y="6309320"/>
            <a:ext cx="467544"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8643966" y="6572272"/>
            <a:ext cx="500034" cy="285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Stock_000009253299Wav44100.wav">
            <a:hlinkClick r:id="" action="ppaction://media"/>
          </p:cNvPr>
          <p:cNvPicPr>
            <a:picLocks noRot="1" noChangeAspect="1"/>
          </p:cNvPicPr>
          <p:nvPr>
            <a:audioFile r:link="rId2"/>
          </p:nvPr>
        </p:nvPicPr>
        <p:blipFill>
          <a:blip r:embed="rId7" cstate="print">
            <a:duotone>
              <a:schemeClr val="bg2">
                <a:shade val="45000"/>
                <a:satMod val="135000"/>
              </a:schemeClr>
              <a:prstClr val="white"/>
            </a:duotone>
          </a:blip>
          <a:stretch>
            <a:fillRect/>
          </a:stretch>
        </p:blipFill>
        <p:spPr>
          <a:xfrm>
            <a:off x="8839200" y="6553200"/>
            <a:ext cx="304800" cy="304800"/>
          </a:xfrm>
          <a:prstGeom prst="rect">
            <a:avLst/>
          </a:prstGeom>
        </p:spPr>
      </p:pic>
      <p:sp>
        <p:nvSpPr>
          <p:cNvPr id="13" name="Rectangle 12"/>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6273225"/>
            <a:ext cx="4929222" cy="369332"/>
          </a:xfrm>
          <a:prstGeom prst="rect">
            <a:avLst/>
          </a:prstGeom>
          <a:noFill/>
        </p:spPr>
        <p:txBody>
          <a:bodyPr wrap="square" rtlCol="0">
            <a:spAutoFit/>
          </a:bodyPr>
          <a:lstStyle/>
          <a:p>
            <a:r>
              <a:rPr lang="en-ZA" b="1" dirty="0" smtClean="0">
                <a:solidFill>
                  <a:srgbClr val="002060"/>
                </a:solidFill>
                <a:latin typeface="Verdana" pitchFamily="34" charset="0"/>
              </a:rPr>
              <a:t>End Time Issue Ministries</a:t>
            </a:r>
          </a:p>
        </p:txBody>
      </p:sp>
      <p:sp>
        <p:nvSpPr>
          <p:cNvPr id="10" name="TextBox 9"/>
          <p:cNvSpPr txBox="1"/>
          <p:nvPr/>
        </p:nvSpPr>
        <p:spPr>
          <a:xfrm>
            <a:off x="5143472" y="6273225"/>
            <a:ext cx="4000528" cy="584775"/>
          </a:xfrm>
          <a:prstGeom prst="rect">
            <a:avLst/>
          </a:prstGeom>
          <a:noFill/>
        </p:spPr>
        <p:txBody>
          <a:bodyPr wrap="square" rtlCol="0">
            <a:spAutoFit/>
          </a:bodyPr>
          <a:lstStyle/>
          <a:p>
            <a:pPr algn="r"/>
            <a:r>
              <a:rPr lang="en-ZA" sz="1600" b="1" dirty="0" smtClean="0">
                <a:solidFill>
                  <a:srgbClr val="002060"/>
                </a:solidFill>
                <a:latin typeface="Verdana" pitchFamily="34" charset="0"/>
              </a:rPr>
              <a:t>Dr James A Robertson PrEng</a:t>
            </a:r>
          </a:p>
          <a:p>
            <a:pPr algn="r"/>
            <a:endParaRPr lang="en-ZA" sz="1600" b="1" dirty="0">
              <a:solidFill>
                <a:srgbClr val="002060"/>
              </a:solidFill>
              <a:latin typeface="Verdana" pitchFamily="34" charset="0"/>
            </a:endParaRPr>
          </a:p>
        </p:txBody>
      </p:sp>
      <p:sp>
        <p:nvSpPr>
          <p:cNvPr id="20" name="Title 1"/>
          <p:cNvSpPr txBox="1">
            <a:spLocks/>
          </p:cNvSpPr>
          <p:nvPr/>
        </p:nvSpPr>
        <p:spPr>
          <a:xfrm>
            <a:off x="251520" y="692696"/>
            <a:ext cx="6429420" cy="78581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What does it all mean?</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28" name="Title 1"/>
          <p:cNvSpPr txBox="1">
            <a:spLocks/>
          </p:cNvSpPr>
          <p:nvPr/>
        </p:nvSpPr>
        <p:spPr>
          <a:xfrm>
            <a:off x="571472" y="1714488"/>
            <a:ext cx="7786742" cy="785817"/>
          </a:xfrm>
          <a:prstGeom prst="rect">
            <a:avLst/>
          </a:prstGeom>
        </p:spPr>
        <p:txBody>
          <a:bodyPr vert="horz" lIns="91411" tIns="45705" rIns="91411" bIns="45705" rtlCol="0" anchor="ctr">
            <a:noAutofit/>
          </a:bodyPr>
          <a:lstStyle/>
          <a:p>
            <a:pPr algn="ctr">
              <a:spcBef>
                <a:spcPct val="0"/>
              </a:spcBef>
              <a:defRPr/>
            </a:pPr>
            <a:r>
              <a:rPr lang="en-US" sz="2400" b="1" dirty="0" smtClean="0">
                <a:solidFill>
                  <a:srgbClr val="002060"/>
                </a:solidFill>
                <a:latin typeface="+mj-lt"/>
                <a:ea typeface="+mj-ea"/>
                <a:cs typeface="+mj-cs"/>
              </a:rPr>
              <a:t>Part 9 – Where did the water come from?</a:t>
            </a:r>
          </a:p>
          <a:p>
            <a:pPr algn="ctr">
              <a:spcBef>
                <a:spcPct val="0"/>
              </a:spcBef>
              <a:defRPr/>
            </a:pPr>
            <a:r>
              <a:rPr lang="en-US" sz="2400" b="1" dirty="0" smtClean="0">
                <a:solidFill>
                  <a:srgbClr val="002060"/>
                </a:solidFill>
                <a:latin typeface="+mj-lt"/>
                <a:ea typeface="+mj-ea"/>
                <a:cs typeface="+mj-cs"/>
              </a:rPr>
              <a:t> and where did it go?</a:t>
            </a:r>
            <a:endParaRPr lang="en-US" sz="2400" b="1" dirty="0">
              <a:solidFill>
                <a:srgbClr val="002060"/>
              </a:solidFill>
              <a:latin typeface="+mj-lt"/>
              <a:ea typeface="+mj-ea"/>
              <a:cs typeface="+mj-cs"/>
            </a:endParaRPr>
          </a:p>
        </p:txBody>
      </p:sp>
      <p:sp>
        <p:nvSpPr>
          <p:cNvPr id="11" name="Title 1"/>
          <p:cNvSpPr txBox="1">
            <a:spLocks/>
          </p:cNvSpPr>
          <p:nvPr/>
        </p:nvSpPr>
        <p:spPr>
          <a:xfrm>
            <a:off x="214282" y="0"/>
            <a:ext cx="6429420" cy="134076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Turning history on its head</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Massive evidence of a global flood</a:t>
            </a:r>
            <a:br>
              <a:rPr kumimoji="0" lang="en-US" sz="2400" b="1" i="0" u="none" strike="noStrike" kern="1200" cap="none" spc="0" normalizeH="0" baseline="0" noProof="0" dirty="0" smtClean="0">
                <a:ln>
                  <a:noFill/>
                </a:ln>
                <a:solidFill>
                  <a:srgbClr val="002060"/>
                </a:solidFill>
                <a:effectLst/>
                <a:uLnTx/>
                <a:uFillTx/>
                <a:latin typeface="+mj-lt"/>
                <a:ea typeface="+mj-ea"/>
                <a:cs typeface="+mj-cs"/>
              </a:rPr>
            </a:b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pic>
        <p:nvPicPr>
          <p:cNvPr id="18" name="Picture 2"/>
          <p:cNvPicPr>
            <a:picLocks noChangeAspect="1" noChangeArrowheads="1"/>
          </p:cNvPicPr>
          <p:nvPr/>
        </p:nvPicPr>
        <p:blipFill>
          <a:blip r:embed="rId8" cstate="print"/>
          <a:srcRect/>
          <a:stretch>
            <a:fillRect/>
          </a:stretch>
        </p:blipFill>
        <p:spPr bwMode="auto">
          <a:xfrm>
            <a:off x="2339752" y="2564904"/>
            <a:ext cx="4320480" cy="3431871"/>
          </a:xfrm>
          <a:prstGeom prst="rect">
            <a:avLst/>
          </a:prstGeom>
          <a:noFill/>
          <a:ln w="9525">
            <a:noFill/>
            <a:miter lim="800000"/>
            <a:headEnd/>
            <a:tailEnd/>
          </a:ln>
          <a:effectLst/>
        </p:spPr>
      </p:pic>
      <p:pic>
        <p:nvPicPr>
          <p:cNvPr id="17" name="Picture 2"/>
          <p:cNvPicPr>
            <a:picLocks noChangeAspect="1" noChangeArrowheads="1"/>
          </p:cNvPicPr>
          <p:nvPr/>
        </p:nvPicPr>
        <p:blipFill>
          <a:blip r:embed="rId9" cstate="print"/>
          <a:srcRect/>
          <a:stretch>
            <a:fillRect/>
          </a:stretch>
        </p:blipFill>
        <p:spPr bwMode="auto">
          <a:xfrm>
            <a:off x="395536" y="2564903"/>
            <a:ext cx="3068308" cy="343187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2000"/>
                                        <p:tgtEl>
                                          <p:spTgt spid="11">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2000"/>
                                        <p:tgtEl>
                                          <p:spTgt spid="20">
                                            <p:txEl>
                                              <p:pRg st="0" end="0"/>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childTnLst>
                                </p:cTn>
                              </p:par>
                            </p:childTnLst>
                          </p:cTn>
                        </p:par>
                        <p:par>
                          <p:cTn id="24" fill="hold">
                            <p:stCondLst>
                              <p:cond delay="10000"/>
                            </p:stCondLst>
                            <p:childTnLst>
                              <p:par>
                                <p:cTn id="25" presetID="2" presetClass="entr" presetSubtype="9"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childTnLst>
                          </p:cTn>
                        </p:par>
                        <p:par>
                          <p:cTn id="29" fill="hold">
                            <p:stCondLst>
                              <p:cond delay="10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par>
                          <p:cTn id="33" fill="hold">
                            <p:stCondLst>
                              <p:cond delay="12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par>
                          <p:cTn id="37" fill="hold">
                            <p:stCondLst>
                              <p:cond delay="14500"/>
                            </p:stCondLst>
                            <p:childTnLst>
                              <p:par>
                                <p:cTn id="38" presetID="10" presetClass="exit" presetSubtype="0" fill="hold" grpId="0" nodeType="afterEffect">
                                  <p:stCondLst>
                                    <p:cond delay="0"/>
                                  </p:stCondLst>
                                  <p:childTnLst>
                                    <p:animEffect transition="out" filter="fade">
                                      <p:cBhvr>
                                        <p:cTn id="39" dur="2000"/>
                                        <p:tgtEl>
                                          <p:spTgt spid="13"/>
                                        </p:tgtEl>
                                      </p:cBhvr>
                                    </p:animEffect>
                                    <p:set>
                                      <p:cBhvr>
                                        <p:cTn id="40"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41" fill="hold" display="0">
                  <p:stCondLst>
                    <p:cond delay="indefinite"/>
                  </p:stCondLst>
                  <p:endCondLst>
                    <p:cond evt="onPrev" delay="0">
                      <p:tgtEl>
                        <p:sldTgt/>
                      </p:tgtEl>
                    </p:cond>
                    <p:cond evt="onStopAudio" delay="0">
                      <p:tgtEl>
                        <p:sldTgt/>
                      </p:tgtEl>
                    </p:cond>
                  </p:endCondLst>
                </p:cTn>
                <p:tgtEl>
                  <p:spTgt spid="15"/>
                </p:tgtEl>
              </p:cMediaNode>
            </p:audio>
            <p:audio>
              <p:cMediaNode showWhenStopped="0">
                <p:cTn id="42" fill="hold" display="0">
                  <p:stCondLst>
                    <p:cond delay="indefinite"/>
                  </p:stCondLst>
                  <p:endCondLst>
                    <p:cond evt="onPrev" delay="0">
                      <p:tgtEl>
                        <p:sldTgt/>
                      </p:tgtEl>
                    </p:cond>
                    <p:cond evt="onStopAudio" delay="0">
                      <p:tgtEl>
                        <p:sldTgt/>
                      </p:tgtEl>
                    </p:cond>
                  </p:endCondLst>
                </p:cTn>
                <p:tgtEl>
                  <p:spTgt spid="12"/>
                </p:tgtEl>
              </p:cMediaNode>
            </p:audio>
            <p:audio>
              <p:cMediaNode>
                <p:cTn id="43" fill="hold" display="0">
                  <p:stCondLst>
                    <p:cond delay="indefinite"/>
                  </p:stCondLst>
                  <p:endCondLst>
                    <p:cond evt="onPrev" delay="0">
                      <p:tgtEl>
                        <p:sldTgt/>
                      </p:tgtEl>
                    </p:cond>
                    <p:cond evt="onStopAudio" delay="0">
                      <p:tgtEl>
                        <p:sldTgt/>
                      </p:tgtEl>
                    </p:cond>
                  </p:endCondLst>
                </p:cTn>
                <p:tgtEl>
                  <p:spTgt spid="16"/>
                </p:tgtEl>
              </p:cMediaNode>
            </p:audio>
          </p:childTnLst>
        </p:cTn>
      </p:par>
    </p:tnLst>
    <p:bldLst>
      <p:bldP spid="13" grpId="0" animBg="1"/>
      <p:bldP spid="9" grpId="0"/>
      <p:bldP spid="10"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Ocean trenches</a:t>
            </a:r>
            <a:br>
              <a:rPr lang="en-ZA" sz="2400" b="1" dirty="0" smtClean="0">
                <a:solidFill>
                  <a:srgbClr val="002060"/>
                </a:solidFill>
              </a:rPr>
            </a:br>
            <a:r>
              <a:rPr lang="en-ZA" sz="2400" b="1" dirty="0" smtClean="0">
                <a:solidFill>
                  <a:srgbClr val="002060"/>
                </a:solidFill>
              </a:rPr>
              <a:t>Another source of drainage</a:t>
            </a:r>
          </a:p>
        </p:txBody>
      </p:sp>
      <p:sp>
        <p:nvSpPr>
          <p:cNvPr id="41987" name="Rectangle 3"/>
          <p:cNvSpPr>
            <a:spLocks noGrp="1" noChangeArrowheads="1"/>
          </p:cNvSpPr>
          <p:nvPr>
            <p:ph type="body" idx="1"/>
          </p:nvPr>
        </p:nvSpPr>
        <p:spPr>
          <a:xfrm>
            <a:off x="0" y="1628801"/>
            <a:ext cx="4499992" cy="4800596"/>
          </a:xfrm>
        </p:spPr>
        <p:txBody>
          <a:bodyPr/>
          <a:lstStyle/>
          <a:p>
            <a:pPr eaLnBrk="1" hangingPunct="1">
              <a:buFont typeface="Wingdings" pitchFamily="2" charset="2"/>
              <a:buChar char="Ø"/>
            </a:pPr>
            <a:r>
              <a:rPr lang="en-ZA" sz="1800" dirty="0" smtClean="0">
                <a:solidFill>
                  <a:srgbClr val="150C8E"/>
                </a:solidFill>
              </a:rPr>
              <a:t>The Mariana Trench is 11,000 m deep</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Volume of the seas MUCH greater (18x) volume of continents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Easy to postulate rapid and dramatic drainage</a:t>
            </a:r>
          </a:p>
          <a:p>
            <a:pPr eaLnBrk="1" hangingPunct="1">
              <a:buNone/>
            </a:pPr>
            <a:endParaRPr lang="en-ZA" sz="1800" dirty="0" smtClean="0">
              <a:solidFill>
                <a:srgbClr val="150C8E"/>
              </a:solidFill>
            </a:endParaRPr>
          </a:p>
        </p:txBody>
      </p:sp>
      <p:pic>
        <p:nvPicPr>
          <p:cNvPr id="49154" name="Picture 2"/>
          <p:cNvPicPr>
            <a:picLocks noChangeAspect="1" noChangeArrowheads="1"/>
          </p:cNvPicPr>
          <p:nvPr/>
        </p:nvPicPr>
        <p:blipFill>
          <a:blip r:embed="rId3" cstate="print"/>
          <a:srcRect/>
          <a:stretch>
            <a:fillRect/>
          </a:stretch>
        </p:blipFill>
        <p:spPr bwMode="auto">
          <a:xfrm>
            <a:off x="4932040" y="1382453"/>
            <a:ext cx="4211959" cy="5475547"/>
          </a:xfrm>
          <a:prstGeom prst="rect">
            <a:avLst/>
          </a:prstGeom>
          <a:noFill/>
          <a:ln w="9525">
            <a:noFill/>
            <a:miter lim="800000"/>
            <a:headEnd/>
            <a:tailEnd/>
          </a:ln>
          <a:effectLst/>
        </p:spPr>
      </p:pic>
      <p:sp>
        <p:nvSpPr>
          <p:cNvPr id="6" name="Rectangle 5"/>
          <p:cNvSpPr/>
          <p:nvPr/>
        </p:nvSpPr>
        <p:spPr>
          <a:xfrm>
            <a:off x="4932040" y="1412776"/>
            <a:ext cx="42119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srcRect/>
          <a:stretch>
            <a:fillRect/>
          </a:stretch>
        </p:blipFill>
        <p:spPr bwMode="auto">
          <a:xfrm>
            <a:off x="3857150" y="2924945"/>
            <a:ext cx="5286849" cy="39330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animEffect transition="in" filter="fade">
                                      <p:cBhvr>
                                        <p:cTn id="15" dur="2000"/>
                                        <p:tgtEl>
                                          <p:spTgt spid="4198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20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41987">
                                            <p:txEl>
                                              <p:pRg st="4" end="4"/>
                                            </p:txEl>
                                          </p:spTgt>
                                        </p:tgtEl>
                                        <p:attrNameLst>
                                          <p:attrName>style.visibility</p:attrName>
                                        </p:attrNameLst>
                                      </p:cBhvr>
                                      <p:to>
                                        <p:strVal val="visible"/>
                                      </p:to>
                                    </p:set>
                                    <p:animEffect transition="in" filter="fade">
                                      <p:cBhvr>
                                        <p:cTn id="26" dur="2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Continental separation</a:t>
            </a:r>
            <a:br>
              <a:rPr lang="en-ZA" sz="2400" b="1" dirty="0" smtClean="0">
                <a:solidFill>
                  <a:srgbClr val="002060"/>
                </a:solidFill>
              </a:rPr>
            </a:br>
            <a:r>
              <a:rPr lang="en-ZA" sz="2400" b="1" dirty="0" smtClean="0">
                <a:solidFill>
                  <a:srgbClr val="002060"/>
                </a:solidFill>
              </a:rPr>
              <a:t>Hypothesis for displacement</a:t>
            </a:r>
          </a:p>
        </p:txBody>
      </p:sp>
      <p:pic>
        <p:nvPicPr>
          <p:cNvPr id="6" name="Picture 2"/>
          <p:cNvPicPr>
            <a:picLocks noChangeAspect="1" noChangeArrowheads="1"/>
          </p:cNvPicPr>
          <p:nvPr/>
        </p:nvPicPr>
        <p:blipFill>
          <a:blip r:embed="rId3" cstate="print"/>
          <a:srcRect/>
          <a:stretch>
            <a:fillRect/>
          </a:stretch>
        </p:blipFill>
        <p:spPr bwMode="auto">
          <a:xfrm>
            <a:off x="6804248" y="1412776"/>
            <a:ext cx="2339752" cy="1933825"/>
          </a:xfrm>
          <a:prstGeom prst="rect">
            <a:avLst/>
          </a:prstGeom>
          <a:noFill/>
          <a:ln w="9525">
            <a:noFill/>
            <a:miter lim="800000"/>
            <a:headEnd/>
            <a:tailEnd/>
          </a:ln>
          <a:effectLst/>
        </p:spPr>
      </p:pic>
      <p:sp>
        <p:nvSpPr>
          <p:cNvPr id="41987" name="Rectangle 3"/>
          <p:cNvSpPr>
            <a:spLocks noGrp="1" noChangeArrowheads="1"/>
          </p:cNvSpPr>
          <p:nvPr>
            <p:ph type="body" idx="1"/>
          </p:nvPr>
        </p:nvSpPr>
        <p:spPr>
          <a:xfrm>
            <a:off x="0" y="1628800"/>
            <a:ext cx="6948264" cy="5040559"/>
          </a:xfrm>
        </p:spPr>
        <p:txBody>
          <a:bodyPr>
            <a:normAutofit/>
          </a:bodyPr>
          <a:lstStyle/>
          <a:p>
            <a:pPr eaLnBrk="1" hangingPunct="1">
              <a:buFont typeface="Wingdings" pitchFamily="2" charset="2"/>
              <a:buChar char="Ø"/>
            </a:pPr>
            <a:r>
              <a:rPr lang="en-ZA" sz="1800" dirty="0" smtClean="0">
                <a:solidFill>
                  <a:srgbClr val="150C8E"/>
                </a:solidFill>
              </a:rPr>
              <a:t>But massive inertia and drag of continents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How were they moved such huge distances?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Mechanics requires a massive external force</a:t>
            </a:r>
          </a:p>
        </p:txBody>
      </p:sp>
      <p:pic>
        <p:nvPicPr>
          <p:cNvPr id="12" name="Picture 11"/>
          <p:cNvPicPr>
            <a:picLocks noChangeAspect="1" noChangeArrowheads="1"/>
          </p:cNvPicPr>
          <p:nvPr/>
        </p:nvPicPr>
        <p:blipFill>
          <a:blip r:embed="rId4" cstate="print"/>
          <a:srcRect/>
          <a:stretch>
            <a:fillRect/>
          </a:stretch>
        </p:blipFill>
        <p:spPr bwMode="auto">
          <a:xfrm>
            <a:off x="3779912" y="3717032"/>
            <a:ext cx="5364088" cy="3158106"/>
          </a:xfrm>
          <a:prstGeom prst="rect">
            <a:avLst/>
          </a:prstGeom>
          <a:noFill/>
          <a:ln w="9525">
            <a:noFill/>
            <a:miter lim="800000"/>
            <a:headEnd/>
            <a:tailEnd/>
          </a:ln>
          <a:effectLst/>
        </p:spPr>
      </p:pic>
      <p:cxnSp>
        <p:nvCxnSpPr>
          <p:cNvPr id="13" name="Straight Arrow Connector 12"/>
          <p:cNvCxnSpPr/>
          <p:nvPr/>
        </p:nvCxnSpPr>
        <p:spPr>
          <a:xfrm rot="5400000">
            <a:off x="4968044" y="3032956"/>
            <a:ext cx="2664296" cy="1872208"/>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5760132" y="3248980"/>
            <a:ext cx="2736304" cy="1224136"/>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5436096" y="3933056"/>
            <a:ext cx="3888432" cy="1584176"/>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948264" y="3933056"/>
            <a:ext cx="2952328" cy="36004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23" name="Left-Right Arrow 22"/>
          <p:cNvSpPr/>
          <p:nvPr/>
        </p:nvSpPr>
        <p:spPr>
          <a:xfrm>
            <a:off x="5796136" y="5445224"/>
            <a:ext cx="504056" cy="144016"/>
          </a:xfrm>
          <a:prstGeom prst="leftRightArrow">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Right Arrow 23"/>
          <p:cNvSpPr/>
          <p:nvPr/>
        </p:nvSpPr>
        <p:spPr>
          <a:xfrm>
            <a:off x="7164288" y="5517232"/>
            <a:ext cx="504056" cy="144016"/>
          </a:xfrm>
          <a:prstGeom prst="leftRightArrow">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5400000">
            <a:off x="6336196" y="6057292"/>
            <a:ext cx="504056" cy="144016"/>
          </a:xfrm>
          <a:prstGeom prst="leftRightArrow">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par>
                          <p:cTn id="16" fill="hold">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childTnLst>
                                </p:cTn>
                              </p:par>
                            </p:childTnLst>
                          </p:cTn>
                        </p:par>
                        <p:par>
                          <p:cTn id="28" fill="hold">
                            <p:stCondLst>
                              <p:cond delay="8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par>
                          <p:cTn id="32" fill="hold">
                            <p:stCondLst>
                              <p:cond delay="9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10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cTn>
                              </p:par>
                            </p:childTnLst>
                          </p:cTn>
                        </p:par>
                        <p:par>
                          <p:cTn id="40" fill="hold">
                            <p:stCondLst>
                              <p:cond delay="11000"/>
                            </p:stCondLst>
                            <p:childTnLst>
                              <p:par>
                                <p:cTn id="41" presetID="10" presetClass="entr" presetSubtype="0" fill="hold" nodeType="afterEffect">
                                  <p:stCondLst>
                                    <p:cond delay="0"/>
                                  </p:stCondLst>
                                  <p:childTnLst>
                                    <p:set>
                                      <p:cBhvr>
                                        <p:cTn id="42" dur="1" fill="hold">
                                          <p:stCondLst>
                                            <p:cond delay="0"/>
                                          </p:stCondLst>
                                        </p:cTn>
                                        <p:tgtEl>
                                          <p:spTgt spid="41987">
                                            <p:txEl>
                                              <p:pRg st="0" end="0"/>
                                            </p:txEl>
                                          </p:spTgt>
                                        </p:tgtEl>
                                        <p:attrNameLst>
                                          <p:attrName>style.visibility</p:attrName>
                                        </p:attrNameLst>
                                      </p:cBhvr>
                                      <p:to>
                                        <p:strVal val="visible"/>
                                      </p:to>
                                    </p:set>
                                    <p:animEffect transition="in" filter="fade">
                                      <p:cBhvr>
                                        <p:cTn id="43" dur="2000"/>
                                        <p:tgtEl>
                                          <p:spTgt spid="41987">
                                            <p:txEl>
                                              <p:pRg st="0" end="0"/>
                                            </p:txEl>
                                          </p:spTgt>
                                        </p:tgtEl>
                                      </p:cBhvr>
                                    </p:animEffect>
                                  </p:childTnLst>
                                </p:cTn>
                              </p:par>
                            </p:childTnLst>
                          </p:cTn>
                        </p:par>
                        <p:par>
                          <p:cTn id="44" fill="hold">
                            <p:stCondLst>
                              <p:cond delay="13000"/>
                            </p:stCondLst>
                            <p:childTnLst>
                              <p:par>
                                <p:cTn id="45" presetID="10" presetClass="entr" presetSubtype="0" fill="hold" nodeType="afterEffect">
                                  <p:stCondLst>
                                    <p:cond delay="0"/>
                                  </p:stCondLst>
                                  <p:childTnLst>
                                    <p:set>
                                      <p:cBhvr>
                                        <p:cTn id="46" dur="1" fill="hold">
                                          <p:stCondLst>
                                            <p:cond delay="0"/>
                                          </p:stCondLst>
                                        </p:cTn>
                                        <p:tgtEl>
                                          <p:spTgt spid="41987">
                                            <p:txEl>
                                              <p:pRg st="2" end="2"/>
                                            </p:txEl>
                                          </p:spTgt>
                                        </p:tgtEl>
                                        <p:attrNameLst>
                                          <p:attrName>style.visibility</p:attrName>
                                        </p:attrNameLst>
                                      </p:cBhvr>
                                      <p:to>
                                        <p:strVal val="visible"/>
                                      </p:to>
                                    </p:set>
                                    <p:animEffect transition="in" filter="fade">
                                      <p:cBhvr>
                                        <p:cTn id="47" dur="2000"/>
                                        <p:tgtEl>
                                          <p:spTgt spid="41987">
                                            <p:txEl>
                                              <p:pRg st="2" end="2"/>
                                            </p:txEl>
                                          </p:spTgt>
                                        </p:tgtEl>
                                      </p:cBhvr>
                                    </p:animEffect>
                                  </p:childTnLst>
                                </p:cTn>
                              </p:par>
                            </p:childTnLst>
                          </p:cTn>
                        </p:par>
                        <p:par>
                          <p:cTn id="48" fill="hold">
                            <p:stCondLst>
                              <p:cond delay="15000"/>
                            </p:stCondLst>
                            <p:childTnLst>
                              <p:par>
                                <p:cTn id="49" presetID="10" presetClass="entr" presetSubtype="0" fill="hold" nodeType="afterEffect">
                                  <p:stCondLst>
                                    <p:cond delay="0"/>
                                  </p:stCondLst>
                                  <p:childTnLst>
                                    <p:set>
                                      <p:cBhvr>
                                        <p:cTn id="50" dur="1" fill="hold">
                                          <p:stCondLst>
                                            <p:cond delay="0"/>
                                          </p:stCondLst>
                                        </p:cTn>
                                        <p:tgtEl>
                                          <p:spTgt spid="41987">
                                            <p:txEl>
                                              <p:pRg st="4" end="4"/>
                                            </p:txEl>
                                          </p:spTgt>
                                        </p:tgtEl>
                                        <p:attrNameLst>
                                          <p:attrName>style.visibility</p:attrName>
                                        </p:attrNameLst>
                                      </p:cBhvr>
                                      <p:to>
                                        <p:strVal val="visible"/>
                                      </p:to>
                                    </p:set>
                                    <p:animEffect transition="in" filter="fade">
                                      <p:cBhvr>
                                        <p:cTn id="51" dur="20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88640"/>
            <a:ext cx="6543692" cy="1143000"/>
          </a:xfrm>
        </p:spPr>
        <p:txBody>
          <a:bodyPr anchor="t" anchorCtr="0">
            <a:normAutofit fontScale="90000"/>
          </a:bodyPr>
          <a:lstStyle/>
          <a:p>
            <a:pPr algn="l" eaLnBrk="1" hangingPunct="1"/>
            <a:r>
              <a:rPr lang="en-ZA" sz="2400" b="1" dirty="0" smtClean="0">
                <a:solidFill>
                  <a:srgbClr val="002060"/>
                </a:solidFill>
              </a:rPr>
              <a:t>Continental separation</a:t>
            </a:r>
            <a:br>
              <a:rPr lang="en-ZA" sz="2400" b="1" dirty="0" smtClean="0">
                <a:solidFill>
                  <a:srgbClr val="002060"/>
                </a:solidFill>
              </a:rPr>
            </a:br>
            <a:r>
              <a:rPr lang="en-ZA" sz="2400" b="1" dirty="0" smtClean="0">
                <a:solidFill>
                  <a:srgbClr val="002060"/>
                </a:solidFill>
              </a:rPr>
              <a:t>Hypothesis for displacement</a:t>
            </a:r>
            <a:r>
              <a:rPr lang="en-ZA" sz="2400" b="1" smtClean="0">
                <a:solidFill>
                  <a:srgbClr val="002060"/>
                </a:solidFill>
              </a:rPr>
              <a:t/>
            </a:r>
            <a:br>
              <a:rPr lang="en-ZA" sz="2400" b="1" smtClean="0">
                <a:solidFill>
                  <a:srgbClr val="002060"/>
                </a:solidFill>
              </a:rPr>
            </a:br>
            <a:r>
              <a:rPr lang="en-ZA" sz="2400" b="1" smtClean="0">
                <a:solidFill>
                  <a:srgbClr val="002060"/>
                </a:solidFill>
              </a:rPr>
              <a:t>Fly-by </a:t>
            </a:r>
            <a:r>
              <a:rPr lang="en-ZA" sz="2400" b="1" dirty="0" smtClean="0">
                <a:solidFill>
                  <a:srgbClr val="002060"/>
                </a:solidFill>
              </a:rPr>
              <a:t>of large space object</a:t>
            </a:r>
          </a:p>
        </p:txBody>
      </p:sp>
      <p:sp>
        <p:nvSpPr>
          <p:cNvPr id="41987" name="Rectangle 3"/>
          <p:cNvSpPr>
            <a:spLocks noGrp="1" noChangeArrowheads="1"/>
          </p:cNvSpPr>
          <p:nvPr>
            <p:ph type="body" idx="1"/>
          </p:nvPr>
        </p:nvSpPr>
        <p:spPr>
          <a:xfrm>
            <a:off x="0" y="1628800"/>
            <a:ext cx="4860032" cy="5040559"/>
          </a:xfrm>
        </p:spPr>
        <p:txBody>
          <a:bodyPr>
            <a:normAutofit fontScale="92500" lnSpcReduction="10000"/>
          </a:bodyPr>
          <a:lstStyle/>
          <a:p>
            <a:pPr eaLnBrk="1" hangingPunct="1">
              <a:buFont typeface="Wingdings" pitchFamily="2" charset="2"/>
              <a:buChar char="Ø"/>
            </a:pPr>
            <a:r>
              <a:rPr lang="en-ZA" sz="1800" dirty="0" smtClean="0">
                <a:solidFill>
                  <a:srgbClr val="150C8E"/>
                </a:solidFill>
              </a:rPr>
              <a:t>Theories that earth’s axis was once</a:t>
            </a:r>
          </a:p>
          <a:p>
            <a:pPr eaLnBrk="1" hangingPunct="1">
              <a:buNone/>
            </a:pPr>
            <a:r>
              <a:rPr lang="en-ZA" sz="1800" dirty="0" smtClean="0">
                <a:solidFill>
                  <a:srgbClr val="150C8E"/>
                </a:solidFill>
              </a:rPr>
              <a:t>      vertical</a:t>
            </a:r>
          </a:p>
          <a:p>
            <a:pPr eaLnBrk="1" hangingPunct="1">
              <a:buNone/>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That orbit of sun was not elliptical</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That a year was exactly 360 days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 large comet or other space object</a:t>
            </a:r>
          </a:p>
          <a:p>
            <a:pPr eaLnBrk="1" hangingPunct="1">
              <a:buNone/>
            </a:pPr>
            <a:r>
              <a:rPr lang="en-ZA" sz="1800" dirty="0" smtClean="0">
                <a:solidFill>
                  <a:srgbClr val="150C8E"/>
                </a:solidFill>
              </a:rPr>
              <a:t>     that exerted massive gravitational</a:t>
            </a:r>
          </a:p>
          <a:p>
            <a:pPr eaLnBrk="1" hangingPunct="1">
              <a:buNone/>
            </a:pPr>
            <a:r>
              <a:rPr lang="en-ZA" sz="1800" dirty="0" smtClean="0">
                <a:solidFill>
                  <a:srgbClr val="150C8E"/>
                </a:solidFill>
              </a:rPr>
              <a:t>      pull on the earth could pull the earth</a:t>
            </a:r>
          </a:p>
          <a:p>
            <a:pPr eaLnBrk="1" hangingPunct="1">
              <a:buNone/>
            </a:pPr>
            <a:r>
              <a:rPr lang="en-ZA" sz="1800" dirty="0" smtClean="0">
                <a:solidFill>
                  <a:srgbClr val="150C8E"/>
                </a:solidFill>
              </a:rPr>
              <a:t>       out of a circular orbit around the sun </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AND cause the earth to tilt on its axis, one theory says close to 30 degrees originally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WHY NOT?</a:t>
            </a:r>
          </a:p>
        </p:txBody>
      </p:sp>
      <p:pic>
        <p:nvPicPr>
          <p:cNvPr id="4098" name="Picture 2"/>
          <p:cNvPicPr>
            <a:picLocks noChangeAspect="1" noChangeArrowheads="1"/>
          </p:cNvPicPr>
          <p:nvPr/>
        </p:nvPicPr>
        <p:blipFill>
          <a:blip r:embed="rId3" cstate="print"/>
          <a:srcRect/>
          <a:stretch>
            <a:fillRect/>
          </a:stretch>
        </p:blipFill>
        <p:spPr bwMode="auto">
          <a:xfrm>
            <a:off x="5148064" y="1556791"/>
            <a:ext cx="3813051" cy="3028807"/>
          </a:xfrm>
          <a:prstGeom prst="rect">
            <a:avLst/>
          </a:prstGeom>
          <a:noFill/>
          <a:ln w="9525">
            <a:noFill/>
            <a:miter lim="800000"/>
            <a:headEnd/>
            <a:tailEnd/>
          </a:ln>
          <a:effectLst/>
        </p:spPr>
      </p:pic>
      <p:pic>
        <p:nvPicPr>
          <p:cNvPr id="5" name="Picture 1"/>
          <p:cNvPicPr>
            <a:picLocks noChangeAspect="1" noChangeArrowheads="1"/>
          </p:cNvPicPr>
          <p:nvPr/>
        </p:nvPicPr>
        <p:blipFill>
          <a:blip r:embed="rId4" cstate="print"/>
          <a:srcRect/>
          <a:stretch>
            <a:fillRect/>
          </a:stretch>
        </p:blipFill>
        <p:spPr bwMode="auto">
          <a:xfrm>
            <a:off x="4935558" y="4581128"/>
            <a:ext cx="4057952" cy="22768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fade">
                                      <p:cBhvr>
                                        <p:cTn id="10" dur="2000"/>
                                        <p:tgtEl>
                                          <p:spTgt spid="41987">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2000"/>
                                        <p:tgtEl>
                                          <p:spTgt spid="4098"/>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41987">
                                            <p:txEl>
                                              <p:pRg st="3" end="3"/>
                                            </p:txEl>
                                          </p:spTgt>
                                        </p:tgtEl>
                                        <p:attrNameLst>
                                          <p:attrName>style.visibility</p:attrName>
                                        </p:attrNameLst>
                                      </p:cBhvr>
                                      <p:to>
                                        <p:strVal val="visible"/>
                                      </p:to>
                                    </p:set>
                                    <p:animEffect transition="in" filter="fade">
                                      <p:cBhvr>
                                        <p:cTn id="18" dur="2000"/>
                                        <p:tgtEl>
                                          <p:spTgt spid="41987">
                                            <p:txEl>
                                              <p:pRg st="3" end="3"/>
                                            </p:txEl>
                                          </p:spTgt>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41987">
                                            <p:txEl>
                                              <p:pRg st="5" end="5"/>
                                            </p:txEl>
                                          </p:spTgt>
                                        </p:tgtEl>
                                        <p:attrNameLst>
                                          <p:attrName>style.visibility</p:attrName>
                                        </p:attrNameLst>
                                      </p:cBhvr>
                                      <p:to>
                                        <p:strVal val="visible"/>
                                      </p:to>
                                    </p:set>
                                    <p:animEffect transition="in" filter="fade">
                                      <p:cBhvr>
                                        <p:cTn id="22" dur="2000"/>
                                        <p:tgtEl>
                                          <p:spTgt spid="41987">
                                            <p:txEl>
                                              <p:pRg st="5" end="5"/>
                                            </p:txEl>
                                          </p:spTgt>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41987">
                                            <p:txEl>
                                              <p:pRg st="7" end="7"/>
                                            </p:txEl>
                                          </p:spTgt>
                                        </p:tgtEl>
                                        <p:attrNameLst>
                                          <p:attrName>style.visibility</p:attrName>
                                        </p:attrNameLst>
                                      </p:cBhvr>
                                      <p:to>
                                        <p:strVal val="visible"/>
                                      </p:to>
                                    </p:set>
                                    <p:animEffect transition="in" filter="fade">
                                      <p:cBhvr>
                                        <p:cTn id="26" dur="2000"/>
                                        <p:tgtEl>
                                          <p:spTgt spid="41987">
                                            <p:txEl>
                                              <p:pRg st="7" end="7"/>
                                            </p:txEl>
                                          </p:spTgt>
                                        </p:tgtEl>
                                      </p:cBhvr>
                                    </p:animEffect>
                                  </p:childTnLst>
                                </p:cTn>
                              </p:par>
                            </p:childTnLst>
                          </p:cTn>
                        </p:par>
                        <p:par>
                          <p:cTn id="27" fill="hold">
                            <p:stCondLst>
                              <p:cond delay="10000"/>
                            </p:stCondLst>
                            <p:childTnLst>
                              <p:par>
                                <p:cTn id="28" presetID="10" presetClass="entr" presetSubtype="0" fill="hold" nodeType="afterEffect">
                                  <p:stCondLst>
                                    <p:cond delay="0"/>
                                  </p:stCondLst>
                                  <p:childTnLst>
                                    <p:set>
                                      <p:cBhvr>
                                        <p:cTn id="29" dur="1" fill="hold">
                                          <p:stCondLst>
                                            <p:cond delay="0"/>
                                          </p:stCondLst>
                                        </p:cTn>
                                        <p:tgtEl>
                                          <p:spTgt spid="41987">
                                            <p:txEl>
                                              <p:pRg st="8" end="8"/>
                                            </p:txEl>
                                          </p:spTgt>
                                        </p:tgtEl>
                                        <p:attrNameLst>
                                          <p:attrName>style.visibility</p:attrName>
                                        </p:attrNameLst>
                                      </p:cBhvr>
                                      <p:to>
                                        <p:strVal val="visible"/>
                                      </p:to>
                                    </p:set>
                                    <p:animEffect transition="in" filter="fade">
                                      <p:cBhvr>
                                        <p:cTn id="30" dur="2000"/>
                                        <p:tgtEl>
                                          <p:spTgt spid="41987">
                                            <p:txEl>
                                              <p:pRg st="8" end="8"/>
                                            </p:txEl>
                                          </p:spTgt>
                                        </p:tgtEl>
                                      </p:cBhvr>
                                    </p:animEffect>
                                  </p:childTnLst>
                                </p:cTn>
                              </p:par>
                            </p:childTnLst>
                          </p:cTn>
                        </p:par>
                        <p:par>
                          <p:cTn id="31" fill="hold">
                            <p:stCondLst>
                              <p:cond delay="12000"/>
                            </p:stCondLst>
                            <p:childTnLst>
                              <p:par>
                                <p:cTn id="32" presetID="10" presetClass="entr" presetSubtype="0" fill="hold" nodeType="afterEffect">
                                  <p:stCondLst>
                                    <p:cond delay="0"/>
                                  </p:stCondLst>
                                  <p:childTnLst>
                                    <p:set>
                                      <p:cBhvr>
                                        <p:cTn id="33" dur="1" fill="hold">
                                          <p:stCondLst>
                                            <p:cond delay="0"/>
                                          </p:stCondLst>
                                        </p:cTn>
                                        <p:tgtEl>
                                          <p:spTgt spid="41987">
                                            <p:txEl>
                                              <p:pRg st="9" end="9"/>
                                            </p:txEl>
                                          </p:spTgt>
                                        </p:tgtEl>
                                        <p:attrNameLst>
                                          <p:attrName>style.visibility</p:attrName>
                                        </p:attrNameLst>
                                      </p:cBhvr>
                                      <p:to>
                                        <p:strVal val="visible"/>
                                      </p:to>
                                    </p:set>
                                    <p:animEffect transition="in" filter="fade">
                                      <p:cBhvr>
                                        <p:cTn id="34" dur="2000"/>
                                        <p:tgtEl>
                                          <p:spTgt spid="41987">
                                            <p:txEl>
                                              <p:pRg st="9" end="9"/>
                                            </p:txEl>
                                          </p:spTgt>
                                        </p:tgtEl>
                                      </p:cBhvr>
                                    </p:animEffect>
                                  </p:childTnLst>
                                </p:cTn>
                              </p:par>
                            </p:childTnLst>
                          </p:cTn>
                        </p:par>
                        <p:par>
                          <p:cTn id="35" fill="hold">
                            <p:stCondLst>
                              <p:cond delay="14000"/>
                            </p:stCondLst>
                            <p:childTnLst>
                              <p:par>
                                <p:cTn id="36" presetID="10" presetClass="entr" presetSubtype="0" fill="hold" nodeType="afterEffect">
                                  <p:stCondLst>
                                    <p:cond delay="0"/>
                                  </p:stCondLst>
                                  <p:childTnLst>
                                    <p:set>
                                      <p:cBhvr>
                                        <p:cTn id="37" dur="1" fill="hold">
                                          <p:stCondLst>
                                            <p:cond delay="0"/>
                                          </p:stCondLst>
                                        </p:cTn>
                                        <p:tgtEl>
                                          <p:spTgt spid="41987">
                                            <p:txEl>
                                              <p:pRg st="10" end="10"/>
                                            </p:txEl>
                                          </p:spTgt>
                                        </p:tgtEl>
                                        <p:attrNameLst>
                                          <p:attrName>style.visibility</p:attrName>
                                        </p:attrNameLst>
                                      </p:cBhvr>
                                      <p:to>
                                        <p:strVal val="visible"/>
                                      </p:to>
                                    </p:set>
                                    <p:animEffect transition="in" filter="fade">
                                      <p:cBhvr>
                                        <p:cTn id="38" dur="2000"/>
                                        <p:tgtEl>
                                          <p:spTgt spid="41987">
                                            <p:txEl>
                                              <p:pRg st="10" end="10"/>
                                            </p:txEl>
                                          </p:spTgt>
                                        </p:tgtEl>
                                      </p:cBhvr>
                                    </p:animEffect>
                                  </p:childTnLst>
                                </p:cTn>
                              </p:par>
                            </p:childTnLst>
                          </p:cTn>
                        </p:par>
                        <p:par>
                          <p:cTn id="39" fill="hold">
                            <p:stCondLst>
                              <p:cond delay="16000"/>
                            </p:stCondLst>
                            <p:childTnLst>
                              <p:par>
                                <p:cTn id="40" presetID="10" presetClass="entr" presetSubtype="0" fill="hold" nodeType="afterEffect">
                                  <p:stCondLst>
                                    <p:cond delay="0"/>
                                  </p:stCondLst>
                                  <p:childTnLst>
                                    <p:set>
                                      <p:cBhvr>
                                        <p:cTn id="41" dur="1" fill="hold">
                                          <p:stCondLst>
                                            <p:cond delay="0"/>
                                          </p:stCondLst>
                                        </p:cTn>
                                        <p:tgtEl>
                                          <p:spTgt spid="41987">
                                            <p:txEl>
                                              <p:pRg st="12" end="12"/>
                                            </p:txEl>
                                          </p:spTgt>
                                        </p:tgtEl>
                                        <p:attrNameLst>
                                          <p:attrName>style.visibility</p:attrName>
                                        </p:attrNameLst>
                                      </p:cBhvr>
                                      <p:to>
                                        <p:strVal val="visible"/>
                                      </p:to>
                                    </p:set>
                                    <p:animEffect transition="in" filter="fade">
                                      <p:cBhvr>
                                        <p:cTn id="42" dur="2000"/>
                                        <p:tgtEl>
                                          <p:spTgt spid="41987">
                                            <p:txEl>
                                              <p:pRg st="12" end="12"/>
                                            </p:txEl>
                                          </p:spTgt>
                                        </p:tgtEl>
                                      </p:cBhvr>
                                    </p:animEffect>
                                  </p:childTnLst>
                                </p:cTn>
                              </p:par>
                            </p:childTnLst>
                          </p:cTn>
                        </p:par>
                        <p:par>
                          <p:cTn id="43" fill="hold">
                            <p:stCondLst>
                              <p:cond delay="18000"/>
                            </p:stCondLst>
                            <p:childTnLst>
                              <p:par>
                                <p:cTn id="44" presetID="10" presetClass="entr" presetSubtype="0" fill="hold" nodeType="afterEffect">
                                  <p:stCondLst>
                                    <p:cond delay="0"/>
                                  </p:stCondLst>
                                  <p:childTnLst>
                                    <p:set>
                                      <p:cBhvr>
                                        <p:cTn id="45" dur="1" fill="hold">
                                          <p:stCondLst>
                                            <p:cond delay="0"/>
                                          </p:stCondLst>
                                        </p:cTn>
                                        <p:tgtEl>
                                          <p:spTgt spid="41987">
                                            <p:txEl>
                                              <p:pRg st="14" end="14"/>
                                            </p:txEl>
                                          </p:spTgt>
                                        </p:tgtEl>
                                        <p:attrNameLst>
                                          <p:attrName>style.visibility</p:attrName>
                                        </p:attrNameLst>
                                      </p:cBhvr>
                                      <p:to>
                                        <p:strVal val="visible"/>
                                      </p:to>
                                    </p:set>
                                    <p:animEffect transition="in" filter="fade">
                                      <p:cBhvr>
                                        <p:cTn id="46" dur="2000"/>
                                        <p:tgtEl>
                                          <p:spTgt spid="4198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88640"/>
            <a:ext cx="6543692" cy="1143000"/>
          </a:xfrm>
        </p:spPr>
        <p:txBody>
          <a:bodyPr anchor="t" anchorCtr="0">
            <a:normAutofit fontScale="90000"/>
          </a:bodyPr>
          <a:lstStyle/>
          <a:p>
            <a:pPr algn="l" eaLnBrk="1" hangingPunct="1"/>
            <a:r>
              <a:rPr lang="en-ZA" sz="2400" b="1" dirty="0" smtClean="0">
                <a:solidFill>
                  <a:srgbClr val="002060"/>
                </a:solidFill>
              </a:rPr>
              <a:t>Continental separation</a:t>
            </a:r>
            <a:br>
              <a:rPr lang="en-ZA" sz="2400" b="1" dirty="0" smtClean="0">
                <a:solidFill>
                  <a:srgbClr val="002060"/>
                </a:solidFill>
              </a:rPr>
            </a:br>
            <a:r>
              <a:rPr lang="en-ZA" sz="2400" b="1" dirty="0" smtClean="0">
                <a:solidFill>
                  <a:srgbClr val="002060"/>
                </a:solidFill>
              </a:rPr>
              <a:t>Hypothesis for displacement</a:t>
            </a:r>
            <a:br>
              <a:rPr lang="en-ZA" sz="2400" b="1" dirty="0" smtClean="0">
                <a:solidFill>
                  <a:srgbClr val="002060"/>
                </a:solidFill>
              </a:rPr>
            </a:br>
            <a:endParaRPr lang="en-ZA" sz="2400" b="1" dirty="0" smtClean="0">
              <a:solidFill>
                <a:srgbClr val="002060"/>
              </a:solidFill>
            </a:endParaRPr>
          </a:p>
        </p:txBody>
      </p:sp>
      <p:sp>
        <p:nvSpPr>
          <p:cNvPr id="41987" name="Rectangle 3"/>
          <p:cNvSpPr>
            <a:spLocks noGrp="1" noChangeArrowheads="1"/>
          </p:cNvSpPr>
          <p:nvPr>
            <p:ph type="body" idx="1"/>
          </p:nvPr>
        </p:nvSpPr>
        <p:spPr>
          <a:xfrm>
            <a:off x="0" y="1628800"/>
            <a:ext cx="4932040" cy="5040559"/>
          </a:xfrm>
        </p:spPr>
        <p:txBody>
          <a:bodyPr>
            <a:normAutofit/>
          </a:bodyPr>
          <a:lstStyle/>
          <a:p>
            <a:pPr eaLnBrk="1" hangingPunct="1">
              <a:buFont typeface="Wingdings" pitchFamily="2" charset="2"/>
              <a:buChar char="Ø"/>
            </a:pPr>
            <a:r>
              <a:rPr lang="en-ZA" sz="1800" dirty="0" smtClean="0">
                <a:solidFill>
                  <a:srgbClr val="150C8E"/>
                </a:solidFill>
              </a:rPr>
              <a:t>But, what about inertia?</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Hysteresis – lag effect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 solid crust would respond       immediately</a:t>
            </a:r>
          </a:p>
          <a:p>
            <a:pPr eaLnBrk="1" hangingPunct="1">
              <a:buNone/>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 fluid, molten core would lag</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Massive friction between the core and the crust</a:t>
            </a:r>
          </a:p>
          <a:p>
            <a:pPr eaLnBrk="1" hangingPunct="1">
              <a:buNone/>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Just what would be needed to get the continents moving!</a:t>
            </a:r>
          </a:p>
          <a:p>
            <a:pPr eaLnBrk="1" hangingPunct="1">
              <a:buFont typeface="Wingdings" pitchFamily="2" charset="2"/>
              <a:buChar char="Ø"/>
            </a:pPr>
            <a:endParaRPr lang="en-ZA" sz="1800" dirty="0" smtClean="0">
              <a:solidFill>
                <a:srgbClr val="150C8E"/>
              </a:solidFill>
            </a:endParaRPr>
          </a:p>
        </p:txBody>
      </p:sp>
      <p:pic>
        <p:nvPicPr>
          <p:cNvPr id="4098" name="Picture 2"/>
          <p:cNvPicPr>
            <a:picLocks noChangeAspect="1" noChangeArrowheads="1"/>
          </p:cNvPicPr>
          <p:nvPr/>
        </p:nvPicPr>
        <p:blipFill>
          <a:blip r:embed="rId3" cstate="print"/>
          <a:srcRect/>
          <a:stretch>
            <a:fillRect/>
          </a:stretch>
        </p:blipFill>
        <p:spPr bwMode="auto">
          <a:xfrm>
            <a:off x="4932040" y="1556792"/>
            <a:ext cx="4029075" cy="320040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4932040" y="4797152"/>
            <a:ext cx="1800200" cy="1487881"/>
          </a:xfrm>
          <a:prstGeom prst="rect">
            <a:avLst/>
          </a:prstGeom>
          <a:noFill/>
          <a:ln w="9525">
            <a:noFill/>
            <a:miter lim="800000"/>
            <a:headEnd/>
            <a:tailEnd/>
          </a:ln>
          <a:effectLst/>
        </p:spPr>
      </p:pic>
      <p:sp>
        <p:nvSpPr>
          <p:cNvPr id="7" name="Curved Down Arrow 6"/>
          <p:cNvSpPr/>
          <p:nvPr/>
        </p:nvSpPr>
        <p:spPr>
          <a:xfrm rot="20747324">
            <a:off x="6160642" y="2208072"/>
            <a:ext cx="1152128" cy="144016"/>
          </a:xfrm>
          <a:prstGeom prst="curvedDownArrow">
            <a:avLst/>
          </a:prstGeom>
          <a:ln>
            <a:solidFill>
              <a:srgbClr val="0066FF"/>
            </a:solidFill>
            <a:headEnd type="none"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noChangeArrowheads="1"/>
          </p:cNvPicPr>
          <p:nvPr/>
        </p:nvPicPr>
        <p:blipFill>
          <a:blip r:embed="rId5" cstate="print"/>
          <a:srcRect/>
          <a:stretch>
            <a:fillRect/>
          </a:stretch>
        </p:blipFill>
        <p:spPr bwMode="auto">
          <a:xfrm>
            <a:off x="6772968" y="5589240"/>
            <a:ext cx="2155008" cy="12687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0" end="0"/>
                                            </p:txEl>
                                          </p:spTgt>
                                        </p:tgtEl>
                                        <p:attrNameLst>
                                          <p:attrName>style.visibility</p:attrName>
                                        </p:attrNameLst>
                                      </p:cBhvr>
                                      <p:to>
                                        <p:strVal val="visible"/>
                                      </p:to>
                                    </p:set>
                                    <p:animEffect transition="in" filter="fade">
                                      <p:cBhvr>
                                        <p:cTn id="23" dur="2000"/>
                                        <p:tgtEl>
                                          <p:spTgt spid="41987">
                                            <p:txEl>
                                              <p:pRg st="0" end="0"/>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2" end="2"/>
                                            </p:txEl>
                                          </p:spTgt>
                                        </p:tgtEl>
                                        <p:attrNameLst>
                                          <p:attrName>style.visibility</p:attrName>
                                        </p:attrNameLst>
                                      </p:cBhvr>
                                      <p:to>
                                        <p:strVal val="visible"/>
                                      </p:to>
                                    </p:set>
                                    <p:animEffect transition="in" filter="fade">
                                      <p:cBhvr>
                                        <p:cTn id="27" dur="2000"/>
                                        <p:tgtEl>
                                          <p:spTgt spid="41987">
                                            <p:txEl>
                                              <p:pRg st="2" end="2"/>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Effect transition="in" filter="fade">
                                      <p:cBhvr>
                                        <p:cTn id="31" dur="2000"/>
                                        <p:tgtEl>
                                          <p:spTgt spid="41987">
                                            <p:txEl>
                                              <p:pRg st="4" end="4"/>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1987">
                                            <p:txEl>
                                              <p:pRg st="6" end="6"/>
                                            </p:txEl>
                                          </p:spTgt>
                                        </p:tgtEl>
                                        <p:attrNameLst>
                                          <p:attrName>style.visibility</p:attrName>
                                        </p:attrNameLst>
                                      </p:cBhvr>
                                      <p:to>
                                        <p:strVal val="visible"/>
                                      </p:to>
                                    </p:set>
                                    <p:animEffect transition="in" filter="fade">
                                      <p:cBhvr>
                                        <p:cTn id="35" dur="2000"/>
                                        <p:tgtEl>
                                          <p:spTgt spid="41987">
                                            <p:txEl>
                                              <p:pRg st="6" end="6"/>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41987">
                                            <p:txEl>
                                              <p:pRg st="8" end="8"/>
                                            </p:txEl>
                                          </p:spTgt>
                                        </p:tgtEl>
                                        <p:attrNameLst>
                                          <p:attrName>style.visibility</p:attrName>
                                        </p:attrNameLst>
                                      </p:cBhvr>
                                      <p:to>
                                        <p:strVal val="visible"/>
                                      </p:to>
                                    </p:set>
                                    <p:animEffect transition="in" filter="fade">
                                      <p:cBhvr>
                                        <p:cTn id="39" dur="2000"/>
                                        <p:tgtEl>
                                          <p:spTgt spid="41987">
                                            <p:txEl>
                                              <p:pRg st="8" end="8"/>
                                            </p:txEl>
                                          </p:spTgt>
                                        </p:tgtEl>
                                      </p:cBhvr>
                                    </p:animEffect>
                                  </p:childTnLst>
                                </p:cTn>
                              </p:par>
                            </p:childTnLst>
                          </p:cTn>
                        </p:par>
                        <p:par>
                          <p:cTn id="40" fill="hold">
                            <p:stCondLst>
                              <p:cond delay="18000"/>
                            </p:stCondLst>
                            <p:childTnLst>
                              <p:par>
                                <p:cTn id="41" presetID="10" presetClass="entr" presetSubtype="0" fill="hold" nodeType="afterEffect">
                                  <p:stCondLst>
                                    <p:cond delay="0"/>
                                  </p:stCondLst>
                                  <p:childTnLst>
                                    <p:set>
                                      <p:cBhvr>
                                        <p:cTn id="42" dur="1" fill="hold">
                                          <p:stCondLst>
                                            <p:cond delay="0"/>
                                          </p:stCondLst>
                                        </p:cTn>
                                        <p:tgtEl>
                                          <p:spTgt spid="41987">
                                            <p:txEl>
                                              <p:pRg st="10" end="10"/>
                                            </p:txEl>
                                          </p:spTgt>
                                        </p:tgtEl>
                                        <p:attrNameLst>
                                          <p:attrName>style.visibility</p:attrName>
                                        </p:attrNameLst>
                                      </p:cBhvr>
                                      <p:to>
                                        <p:strVal val="visible"/>
                                      </p:to>
                                    </p:set>
                                    <p:animEffect transition="in" filter="fade">
                                      <p:cBhvr>
                                        <p:cTn id="43" dur="2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536" y="188640"/>
            <a:ext cx="6543692" cy="1143000"/>
          </a:xfrm>
        </p:spPr>
        <p:txBody>
          <a:bodyPr anchor="t" anchorCtr="0">
            <a:normAutofit fontScale="90000"/>
          </a:bodyPr>
          <a:lstStyle/>
          <a:p>
            <a:pPr algn="l"/>
            <a:r>
              <a:rPr lang="en-ZA" sz="2400" b="1" dirty="0" smtClean="0">
                <a:solidFill>
                  <a:srgbClr val="002060"/>
                </a:solidFill>
              </a:rPr>
              <a:t>Continental separation</a:t>
            </a:r>
            <a:br>
              <a:rPr lang="en-ZA" sz="2400" b="1" dirty="0" smtClean="0">
                <a:solidFill>
                  <a:srgbClr val="002060"/>
                </a:solidFill>
              </a:rPr>
            </a:br>
            <a:r>
              <a:rPr lang="en-ZA" sz="2400" b="1" dirty="0" smtClean="0">
                <a:solidFill>
                  <a:srgbClr val="002060"/>
                </a:solidFill>
              </a:rPr>
              <a:t>Hypothesis for displacement</a:t>
            </a:r>
            <a:br>
              <a:rPr lang="en-ZA" sz="2400" b="1" dirty="0" smtClean="0">
                <a:solidFill>
                  <a:srgbClr val="002060"/>
                </a:solidFill>
              </a:rPr>
            </a:br>
            <a:endParaRPr lang="en-ZA" sz="2400" b="1" dirty="0" smtClean="0">
              <a:solidFill>
                <a:srgbClr val="002060"/>
              </a:solidFill>
            </a:endParaRPr>
          </a:p>
        </p:txBody>
      </p:sp>
      <p:pic>
        <p:nvPicPr>
          <p:cNvPr id="6" name="Picture 2"/>
          <p:cNvPicPr>
            <a:picLocks noChangeAspect="1" noChangeArrowheads="1"/>
          </p:cNvPicPr>
          <p:nvPr/>
        </p:nvPicPr>
        <p:blipFill>
          <a:blip r:embed="rId3" cstate="print"/>
          <a:srcRect/>
          <a:stretch>
            <a:fillRect/>
          </a:stretch>
        </p:blipFill>
        <p:spPr bwMode="auto">
          <a:xfrm>
            <a:off x="6804248" y="1412776"/>
            <a:ext cx="2339752" cy="1933825"/>
          </a:xfrm>
          <a:prstGeom prst="rect">
            <a:avLst/>
          </a:prstGeom>
          <a:noFill/>
          <a:ln w="9525">
            <a:noFill/>
            <a:miter lim="800000"/>
            <a:headEnd/>
            <a:tailEnd/>
          </a:ln>
          <a:effectLst/>
        </p:spPr>
      </p:pic>
      <p:pic>
        <p:nvPicPr>
          <p:cNvPr id="12" name="Picture 11"/>
          <p:cNvPicPr>
            <a:picLocks noChangeAspect="1" noChangeArrowheads="1"/>
          </p:cNvPicPr>
          <p:nvPr/>
        </p:nvPicPr>
        <p:blipFill>
          <a:blip r:embed="rId4" cstate="print"/>
          <a:srcRect/>
          <a:stretch>
            <a:fillRect/>
          </a:stretch>
        </p:blipFill>
        <p:spPr bwMode="auto">
          <a:xfrm>
            <a:off x="5652120" y="3356992"/>
            <a:ext cx="3491880" cy="2055844"/>
          </a:xfrm>
          <a:prstGeom prst="rect">
            <a:avLst/>
          </a:prstGeom>
          <a:noFill/>
          <a:ln w="9525">
            <a:noFill/>
            <a:miter lim="800000"/>
            <a:headEnd/>
            <a:tailEnd/>
          </a:ln>
          <a:effectLst/>
        </p:spPr>
      </p:pic>
      <p:sp>
        <p:nvSpPr>
          <p:cNvPr id="23" name="Left-Right Arrow 22"/>
          <p:cNvSpPr/>
          <p:nvPr/>
        </p:nvSpPr>
        <p:spPr>
          <a:xfrm>
            <a:off x="6804248" y="4437112"/>
            <a:ext cx="504056" cy="144016"/>
          </a:xfrm>
          <a:prstGeom prst="leftRightArrow">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Right Arrow 23"/>
          <p:cNvSpPr/>
          <p:nvPr/>
        </p:nvSpPr>
        <p:spPr>
          <a:xfrm>
            <a:off x="7812360" y="4509120"/>
            <a:ext cx="504056" cy="144016"/>
          </a:xfrm>
          <a:prstGeom prst="leftRightArrow">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7" name="Rectangle 3"/>
          <p:cNvSpPr>
            <a:spLocks noGrp="1" noChangeArrowheads="1"/>
          </p:cNvSpPr>
          <p:nvPr>
            <p:ph type="body" idx="1"/>
          </p:nvPr>
        </p:nvSpPr>
        <p:spPr>
          <a:xfrm>
            <a:off x="0" y="1628800"/>
            <a:ext cx="6804248" cy="5040559"/>
          </a:xfrm>
        </p:spPr>
        <p:txBody>
          <a:bodyPr>
            <a:normAutofit lnSpcReduction="10000"/>
          </a:bodyPr>
          <a:lstStyle/>
          <a:p>
            <a:pPr eaLnBrk="1" hangingPunct="1">
              <a:buFont typeface="Wingdings" pitchFamily="2" charset="2"/>
              <a:buChar char="Ø"/>
            </a:pPr>
            <a:r>
              <a:rPr lang="en-ZA" sz="1800" dirty="0" smtClean="0">
                <a:solidFill>
                  <a:srgbClr val="150C8E"/>
                </a:solidFill>
              </a:rPr>
              <a:t>One theory suggests that at the same time there was a reduction in internal gravitational force and the earth expanded significantly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Even if this did not happen it is possible to postulate upward vertical displacement of the continents as the ripping apart took place with the oceans being formed in cavities in the massive tears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Net effect?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Water drained off the continents at massive</a:t>
            </a:r>
          </a:p>
          <a:p>
            <a:pPr eaLnBrk="1" hangingPunct="1">
              <a:buNone/>
            </a:pPr>
            <a:r>
              <a:rPr lang="en-ZA" sz="1800" dirty="0" smtClean="0">
                <a:solidFill>
                  <a:srgbClr val="150C8E"/>
                </a:solidFill>
              </a:rPr>
              <a:t>      speed giving rise to the massive erosion forms</a:t>
            </a:r>
          </a:p>
          <a:p>
            <a:pPr eaLnBrk="1" hangingPunct="1">
              <a:buNone/>
            </a:pPr>
            <a:r>
              <a:rPr lang="en-ZA" sz="1800" dirty="0" smtClean="0">
                <a:solidFill>
                  <a:srgbClr val="150C8E"/>
                </a:solidFill>
              </a:rPr>
              <a:t>       that occur all over the earth</a:t>
            </a:r>
          </a:p>
          <a:p>
            <a:pPr eaLnBrk="1" hangingPunct="1">
              <a:buNone/>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As noted before -- validate this theory against practical considerations</a:t>
            </a:r>
          </a:p>
          <a:p>
            <a:pPr eaLnBrk="1" hangingPunct="1">
              <a:buNone/>
            </a:pPr>
            <a:endParaRPr lang="en-ZA" sz="1800" dirty="0" smtClean="0">
              <a:solidFill>
                <a:srgbClr val="150C8E"/>
              </a:solidFill>
            </a:endParaRPr>
          </a:p>
        </p:txBody>
      </p:sp>
      <p:sp>
        <p:nvSpPr>
          <p:cNvPr id="8" name="Left-Right Arrow 7"/>
          <p:cNvSpPr/>
          <p:nvPr/>
        </p:nvSpPr>
        <p:spPr>
          <a:xfrm rot="5400000">
            <a:off x="7236296" y="4869160"/>
            <a:ext cx="360040" cy="72008"/>
          </a:xfrm>
          <a:prstGeom prst="leftRightArrow">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animEffect transition="in" filter="fade">
                                      <p:cBhvr>
                                        <p:cTn id="11" dur="2000"/>
                                        <p:tgtEl>
                                          <p:spTgt spid="41987">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par>
                          <p:cTn id="24" fill="hold">
                            <p:stCondLst>
                              <p:cond delay="8000"/>
                            </p:stCondLst>
                            <p:childTnLst>
                              <p:par>
                                <p:cTn id="25" presetID="10" presetClass="entr" presetSubtype="0" fill="hold" nodeType="afterEffect">
                                  <p:stCondLst>
                                    <p:cond delay="0"/>
                                  </p:stCondLst>
                                  <p:childTnLst>
                                    <p:set>
                                      <p:cBhvr>
                                        <p:cTn id="26" dur="1" fill="hold">
                                          <p:stCondLst>
                                            <p:cond delay="0"/>
                                          </p:stCondLst>
                                        </p:cTn>
                                        <p:tgtEl>
                                          <p:spTgt spid="41987">
                                            <p:txEl>
                                              <p:pRg st="2" end="2"/>
                                            </p:txEl>
                                          </p:spTgt>
                                        </p:tgtEl>
                                        <p:attrNameLst>
                                          <p:attrName>style.visibility</p:attrName>
                                        </p:attrNameLst>
                                      </p:cBhvr>
                                      <p:to>
                                        <p:strVal val="visible"/>
                                      </p:to>
                                    </p:set>
                                    <p:animEffect transition="in" filter="fade">
                                      <p:cBhvr>
                                        <p:cTn id="27" dur="2000"/>
                                        <p:tgtEl>
                                          <p:spTgt spid="41987">
                                            <p:txEl>
                                              <p:pRg st="2" end="2"/>
                                            </p:txEl>
                                          </p:spTgt>
                                        </p:tgtEl>
                                      </p:cBhvr>
                                    </p:animEffect>
                                  </p:childTnLst>
                                </p:cTn>
                              </p:par>
                            </p:childTnLst>
                          </p:cTn>
                        </p:par>
                        <p:par>
                          <p:cTn id="28" fill="hold">
                            <p:stCondLst>
                              <p:cond delay="10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par>
                          <p:cTn id="32" fill="hold">
                            <p:stCondLst>
                              <p:cond delay="11000"/>
                            </p:stCondLst>
                            <p:childTnLst>
                              <p:par>
                                <p:cTn id="33" presetID="10" presetClass="entr" presetSubtype="0" fill="hold" nodeType="afterEffect">
                                  <p:stCondLst>
                                    <p:cond delay="0"/>
                                  </p:stCondLst>
                                  <p:childTnLst>
                                    <p:set>
                                      <p:cBhvr>
                                        <p:cTn id="34" dur="1" fill="hold">
                                          <p:stCondLst>
                                            <p:cond delay="0"/>
                                          </p:stCondLst>
                                        </p:cTn>
                                        <p:tgtEl>
                                          <p:spTgt spid="41987">
                                            <p:txEl>
                                              <p:pRg st="4" end="4"/>
                                            </p:txEl>
                                          </p:spTgt>
                                        </p:tgtEl>
                                        <p:attrNameLst>
                                          <p:attrName>style.visibility</p:attrName>
                                        </p:attrNameLst>
                                      </p:cBhvr>
                                      <p:to>
                                        <p:strVal val="visible"/>
                                      </p:to>
                                    </p:set>
                                    <p:animEffect transition="in" filter="fade">
                                      <p:cBhvr>
                                        <p:cTn id="35" dur="2000"/>
                                        <p:tgtEl>
                                          <p:spTgt spid="41987">
                                            <p:txEl>
                                              <p:pRg st="4" end="4"/>
                                            </p:txEl>
                                          </p:spTgt>
                                        </p:tgtEl>
                                      </p:cBhvr>
                                    </p:animEffect>
                                  </p:childTnLst>
                                </p:cTn>
                              </p:par>
                            </p:childTnLst>
                          </p:cTn>
                        </p:par>
                        <p:par>
                          <p:cTn id="36" fill="hold">
                            <p:stCondLst>
                              <p:cond delay="13000"/>
                            </p:stCondLst>
                            <p:childTnLst>
                              <p:par>
                                <p:cTn id="37" presetID="10" presetClass="entr" presetSubtype="0" fill="hold" nodeType="afterEffect">
                                  <p:stCondLst>
                                    <p:cond delay="0"/>
                                  </p:stCondLst>
                                  <p:childTnLst>
                                    <p:set>
                                      <p:cBhvr>
                                        <p:cTn id="38" dur="1" fill="hold">
                                          <p:stCondLst>
                                            <p:cond delay="0"/>
                                          </p:stCondLst>
                                        </p:cTn>
                                        <p:tgtEl>
                                          <p:spTgt spid="41987">
                                            <p:txEl>
                                              <p:pRg st="6" end="6"/>
                                            </p:txEl>
                                          </p:spTgt>
                                        </p:tgtEl>
                                        <p:attrNameLst>
                                          <p:attrName>style.visibility</p:attrName>
                                        </p:attrNameLst>
                                      </p:cBhvr>
                                      <p:to>
                                        <p:strVal val="visible"/>
                                      </p:to>
                                    </p:set>
                                    <p:animEffect transition="in" filter="fade">
                                      <p:cBhvr>
                                        <p:cTn id="39" dur="2000"/>
                                        <p:tgtEl>
                                          <p:spTgt spid="41987">
                                            <p:txEl>
                                              <p:pRg st="6" end="6"/>
                                            </p:txEl>
                                          </p:spTgt>
                                        </p:tgtEl>
                                      </p:cBhvr>
                                    </p:animEffect>
                                  </p:childTnLst>
                                </p:cTn>
                              </p:par>
                            </p:childTnLst>
                          </p:cTn>
                        </p:par>
                        <p:par>
                          <p:cTn id="40" fill="hold">
                            <p:stCondLst>
                              <p:cond delay="15000"/>
                            </p:stCondLst>
                            <p:childTnLst>
                              <p:par>
                                <p:cTn id="41" presetID="10" presetClass="entr" presetSubtype="0" fill="hold" nodeType="afterEffect">
                                  <p:stCondLst>
                                    <p:cond delay="0"/>
                                  </p:stCondLst>
                                  <p:childTnLst>
                                    <p:set>
                                      <p:cBhvr>
                                        <p:cTn id="42" dur="1" fill="hold">
                                          <p:stCondLst>
                                            <p:cond delay="0"/>
                                          </p:stCondLst>
                                        </p:cTn>
                                        <p:tgtEl>
                                          <p:spTgt spid="41987">
                                            <p:txEl>
                                              <p:pRg st="7" end="7"/>
                                            </p:txEl>
                                          </p:spTgt>
                                        </p:tgtEl>
                                        <p:attrNameLst>
                                          <p:attrName>style.visibility</p:attrName>
                                        </p:attrNameLst>
                                      </p:cBhvr>
                                      <p:to>
                                        <p:strVal val="visible"/>
                                      </p:to>
                                    </p:set>
                                    <p:animEffect transition="in" filter="fade">
                                      <p:cBhvr>
                                        <p:cTn id="43" dur="2000"/>
                                        <p:tgtEl>
                                          <p:spTgt spid="41987">
                                            <p:txEl>
                                              <p:pRg st="7" end="7"/>
                                            </p:txEl>
                                          </p:spTgt>
                                        </p:tgtEl>
                                      </p:cBhvr>
                                    </p:animEffect>
                                  </p:childTnLst>
                                </p:cTn>
                              </p:par>
                            </p:childTnLst>
                          </p:cTn>
                        </p:par>
                        <p:par>
                          <p:cTn id="44" fill="hold">
                            <p:stCondLst>
                              <p:cond delay="17000"/>
                            </p:stCondLst>
                            <p:childTnLst>
                              <p:par>
                                <p:cTn id="45" presetID="10" presetClass="entr" presetSubtype="0" fill="hold" nodeType="afterEffect">
                                  <p:stCondLst>
                                    <p:cond delay="0"/>
                                  </p:stCondLst>
                                  <p:childTnLst>
                                    <p:set>
                                      <p:cBhvr>
                                        <p:cTn id="46" dur="1" fill="hold">
                                          <p:stCondLst>
                                            <p:cond delay="0"/>
                                          </p:stCondLst>
                                        </p:cTn>
                                        <p:tgtEl>
                                          <p:spTgt spid="41987">
                                            <p:txEl>
                                              <p:pRg st="8" end="8"/>
                                            </p:txEl>
                                          </p:spTgt>
                                        </p:tgtEl>
                                        <p:attrNameLst>
                                          <p:attrName>style.visibility</p:attrName>
                                        </p:attrNameLst>
                                      </p:cBhvr>
                                      <p:to>
                                        <p:strVal val="visible"/>
                                      </p:to>
                                    </p:set>
                                    <p:animEffect transition="in" filter="fade">
                                      <p:cBhvr>
                                        <p:cTn id="47" dur="2000"/>
                                        <p:tgtEl>
                                          <p:spTgt spid="41987">
                                            <p:txEl>
                                              <p:pRg st="8" end="8"/>
                                            </p:txEl>
                                          </p:spTgt>
                                        </p:tgtEl>
                                      </p:cBhvr>
                                    </p:animEffect>
                                  </p:childTnLst>
                                </p:cTn>
                              </p:par>
                            </p:childTnLst>
                          </p:cTn>
                        </p:par>
                        <p:par>
                          <p:cTn id="48" fill="hold">
                            <p:stCondLst>
                              <p:cond delay="19000"/>
                            </p:stCondLst>
                            <p:childTnLst>
                              <p:par>
                                <p:cTn id="49" presetID="10" presetClass="entr" presetSubtype="0" fill="hold" nodeType="afterEffect">
                                  <p:stCondLst>
                                    <p:cond delay="0"/>
                                  </p:stCondLst>
                                  <p:childTnLst>
                                    <p:set>
                                      <p:cBhvr>
                                        <p:cTn id="50" dur="1" fill="hold">
                                          <p:stCondLst>
                                            <p:cond delay="0"/>
                                          </p:stCondLst>
                                        </p:cTn>
                                        <p:tgtEl>
                                          <p:spTgt spid="41987">
                                            <p:txEl>
                                              <p:pRg st="10" end="10"/>
                                            </p:txEl>
                                          </p:spTgt>
                                        </p:tgtEl>
                                        <p:attrNameLst>
                                          <p:attrName>style.visibility</p:attrName>
                                        </p:attrNameLst>
                                      </p:cBhvr>
                                      <p:to>
                                        <p:strVal val="visible"/>
                                      </p:to>
                                    </p:set>
                                    <p:animEffect transition="in" filter="fade">
                                      <p:cBhvr>
                                        <p:cTn id="51" dur="2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536" y="188640"/>
            <a:ext cx="6543692" cy="1143000"/>
          </a:xfrm>
        </p:spPr>
        <p:txBody>
          <a:bodyPr anchor="t" anchorCtr="0">
            <a:normAutofit fontScale="90000"/>
          </a:bodyPr>
          <a:lstStyle/>
          <a:p>
            <a:pPr algn="l"/>
            <a:r>
              <a:rPr lang="en-ZA" sz="2400" b="1" dirty="0" smtClean="0">
                <a:solidFill>
                  <a:srgbClr val="002060"/>
                </a:solidFill>
              </a:rPr>
              <a:t>Continental separation</a:t>
            </a:r>
            <a:br>
              <a:rPr lang="en-ZA" sz="2400" b="1" dirty="0" smtClean="0">
                <a:solidFill>
                  <a:srgbClr val="002060"/>
                </a:solidFill>
              </a:rPr>
            </a:br>
            <a:r>
              <a:rPr lang="en-ZA" sz="2400" b="1" dirty="0" smtClean="0">
                <a:solidFill>
                  <a:srgbClr val="002060"/>
                </a:solidFill>
              </a:rPr>
              <a:t>Hypothesis for rapid drainage</a:t>
            </a:r>
            <a:br>
              <a:rPr lang="en-ZA" sz="2400" b="1" dirty="0" smtClean="0">
                <a:solidFill>
                  <a:srgbClr val="002060"/>
                </a:solidFill>
              </a:rPr>
            </a:br>
            <a:endParaRPr lang="en-ZA" sz="2400" b="1" dirty="0" smtClean="0">
              <a:solidFill>
                <a:srgbClr val="002060"/>
              </a:solidFill>
            </a:endParaRPr>
          </a:p>
        </p:txBody>
      </p:sp>
      <p:pic>
        <p:nvPicPr>
          <p:cNvPr id="5122" name="Picture 2"/>
          <p:cNvPicPr>
            <a:picLocks noChangeAspect="1" noChangeArrowheads="1"/>
          </p:cNvPicPr>
          <p:nvPr/>
        </p:nvPicPr>
        <p:blipFill>
          <a:blip r:embed="rId3" cstate="print"/>
          <a:srcRect/>
          <a:stretch>
            <a:fillRect/>
          </a:stretch>
        </p:blipFill>
        <p:spPr bwMode="auto">
          <a:xfrm>
            <a:off x="4572000" y="1484784"/>
            <a:ext cx="4438650" cy="43434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4283968" y="1484784"/>
            <a:ext cx="4657725" cy="44958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3923928" y="1484784"/>
            <a:ext cx="5038725" cy="4629150"/>
          </a:xfrm>
          <a:prstGeom prst="rect">
            <a:avLst/>
          </a:prstGeom>
          <a:noFill/>
          <a:ln w="9525">
            <a:noFill/>
            <a:miter lim="800000"/>
            <a:headEnd/>
            <a:tailEnd/>
          </a:ln>
          <a:effectLst/>
        </p:spPr>
      </p:pic>
      <p:pic>
        <p:nvPicPr>
          <p:cNvPr id="5125" name="Picture 5"/>
          <p:cNvPicPr>
            <a:picLocks noChangeAspect="1" noChangeArrowheads="1"/>
          </p:cNvPicPr>
          <p:nvPr/>
        </p:nvPicPr>
        <p:blipFill>
          <a:blip r:embed="rId6" cstate="print"/>
          <a:srcRect/>
          <a:stretch>
            <a:fillRect/>
          </a:stretch>
        </p:blipFill>
        <p:spPr bwMode="auto">
          <a:xfrm>
            <a:off x="3563888" y="1484784"/>
            <a:ext cx="5448300" cy="4819650"/>
          </a:xfrm>
          <a:prstGeom prst="rect">
            <a:avLst/>
          </a:prstGeom>
          <a:noFill/>
          <a:ln w="9525">
            <a:noFill/>
            <a:miter lim="800000"/>
            <a:headEnd/>
            <a:tailEnd/>
          </a:ln>
          <a:effectLst/>
        </p:spPr>
      </p:pic>
      <p:pic>
        <p:nvPicPr>
          <p:cNvPr id="5126" name="Picture 6"/>
          <p:cNvPicPr>
            <a:picLocks noChangeAspect="1" noChangeArrowheads="1"/>
          </p:cNvPicPr>
          <p:nvPr/>
        </p:nvPicPr>
        <p:blipFill>
          <a:blip r:embed="rId7" cstate="print"/>
          <a:srcRect/>
          <a:stretch>
            <a:fillRect/>
          </a:stretch>
        </p:blipFill>
        <p:spPr bwMode="auto">
          <a:xfrm>
            <a:off x="2987824" y="1484784"/>
            <a:ext cx="5972175" cy="4619625"/>
          </a:xfrm>
          <a:prstGeom prst="rect">
            <a:avLst/>
          </a:prstGeom>
          <a:noFill/>
          <a:ln w="9525">
            <a:noFill/>
            <a:miter lim="800000"/>
            <a:headEnd/>
            <a:tailEnd/>
          </a:ln>
          <a:effectLst/>
        </p:spPr>
      </p:pic>
      <p:pic>
        <p:nvPicPr>
          <p:cNvPr id="5127" name="Picture 7"/>
          <p:cNvPicPr>
            <a:picLocks noChangeAspect="1" noChangeArrowheads="1"/>
          </p:cNvPicPr>
          <p:nvPr/>
        </p:nvPicPr>
        <p:blipFill>
          <a:blip r:embed="rId8" cstate="print"/>
          <a:srcRect/>
          <a:stretch>
            <a:fillRect/>
          </a:stretch>
        </p:blipFill>
        <p:spPr bwMode="auto">
          <a:xfrm>
            <a:off x="2483768" y="1484784"/>
            <a:ext cx="6524625" cy="4352925"/>
          </a:xfrm>
          <a:prstGeom prst="rect">
            <a:avLst/>
          </a:prstGeom>
          <a:noFill/>
          <a:ln w="9525">
            <a:noFill/>
            <a:miter lim="800000"/>
            <a:headEnd/>
            <a:tailEnd/>
          </a:ln>
          <a:effectLst/>
        </p:spPr>
      </p:pic>
      <p:pic>
        <p:nvPicPr>
          <p:cNvPr id="6" name="Picture 2"/>
          <p:cNvPicPr>
            <a:picLocks noChangeAspect="1" noChangeArrowheads="1"/>
          </p:cNvPicPr>
          <p:nvPr/>
        </p:nvPicPr>
        <p:blipFill>
          <a:blip r:embed="rId9" cstate="print"/>
          <a:srcRect/>
          <a:stretch>
            <a:fillRect/>
          </a:stretch>
        </p:blipFill>
        <p:spPr bwMode="auto">
          <a:xfrm>
            <a:off x="7957409" y="3789040"/>
            <a:ext cx="1186591" cy="980728"/>
          </a:xfrm>
          <a:prstGeom prst="rect">
            <a:avLst/>
          </a:prstGeom>
          <a:noFill/>
          <a:ln w="9525">
            <a:noFill/>
            <a:miter lim="800000"/>
            <a:headEnd/>
            <a:tailEnd/>
          </a:ln>
          <a:effectLst/>
        </p:spPr>
      </p:pic>
      <p:grpSp>
        <p:nvGrpSpPr>
          <p:cNvPr id="2" name="Group 31"/>
          <p:cNvGrpSpPr/>
          <p:nvPr/>
        </p:nvGrpSpPr>
        <p:grpSpPr>
          <a:xfrm>
            <a:off x="1187624" y="5229200"/>
            <a:ext cx="6415971" cy="1326795"/>
            <a:chOff x="1259632" y="5558589"/>
            <a:chExt cx="6415971" cy="1326795"/>
          </a:xfrm>
        </p:grpSpPr>
        <p:sp>
          <p:nvSpPr>
            <p:cNvPr id="33" name="Freeform 32"/>
            <p:cNvSpPr/>
            <p:nvPr/>
          </p:nvSpPr>
          <p:spPr>
            <a:xfrm>
              <a:off x="1259632" y="6124074"/>
              <a:ext cx="3705726" cy="721895"/>
            </a:xfrm>
            <a:custGeom>
              <a:avLst/>
              <a:gdLst>
                <a:gd name="connsiteX0" fmla="*/ 0 w 3705726"/>
                <a:gd name="connsiteY0" fmla="*/ 0 h 721895"/>
                <a:gd name="connsiteX1" fmla="*/ 3657600 w 3705726"/>
                <a:gd name="connsiteY1" fmla="*/ 0 h 721895"/>
                <a:gd name="connsiteX2" fmla="*/ 3609473 w 3705726"/>
                <a:gd name="connsiteY2" fmla="*/ 156411 h 721895"/>
                <a:gd name="connsiteX3" fmla="*/ 3693694 w 3705726"/>
                <a:gd name="connsiteY3" fmla="*/ 216568 h 721895"/>
                <a:gd name="connsiteX4" fmla="*/ 3657600 w 3705726"/>
                <a:gd name="connsiteY4" fmla="*/ 348916 h 721895"/>
                <a:gd name="connsiteX5" fmla="*/ 3705726 w 3705726"/>
                <a:gd name="connsiteY5" fmla="*/ 421105 h 721895"/>
                <a:gd name="connsiteX6" fmla="*/ 3585410 w 3705726"/>
                <a:gd name="connsiteY6" fmla="*/ 493295 h 721895"/>
                <a:gd name="connsiteX7" fmla="*/ 3669631 w 3705726"/>
                <a:gd name="connsiteY7" fmla="*/ 565484 h 721895"/>
                <a:gd name="connsiteX8" fmla="*/ 3621505 w 3705726"/>
                <a:gd name="connsiteY8" fmla="*/ 625642 h 721895"/>
                <a:gd name="connsiteX9" fmla="*/ 3657600 w 3705726"/>
                <a:gd name="connsiteY9" fmla="*/ 721895 h 721895"/>
                <a:gd name="connsiteX10" fmla="*/ 12031 w 3705726"/>
                <a:gd name="connsiteY10" fmla="*/ 721895 h 721895"/>
                <a:gd name="connsiteX11" fmla="*/ 0 w 3705726"/>
                <a:gd name="connsiteY11" fmla="*/ 0 h 7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5726" h="721895">
                  <a:moveTo>
                    <a:pt x="0" y="0"/>
                  </a:moveTo>
                  <a:lnTo>
                    <a:pt x="3657600" y="0"/>
                  </a:lnTo>
                  <a:lnTo>
                    <a:pt x="3609473" y="156411"/>
                  </a:lnTo>
                  <a:lnTo>
                    <a:pt x="3693694" y="216568"/>
                  </a:lnTo>
                  <a:lnTo>
                    <a:pt x="3657600" y="348916"/>
                  </a:lnTo>
                  <a:lnTo>
                    <a:pt x="3705726" y="421105"/>
                  </a:lnTo>
                  <a:lnTo>
                    <a:pt x="3585410" y="493295"/>
                  </a:lnTo>
                  <a:lnTo>
                    <a:pt x="3669631" y="565484"/>
                  </a:lnTo>
                  <a:lnTo>
                    <a:pt x="3621505" y="625642"/>
                  </a:lnTo>
                  <a:lnTo>
                    <a:pt x="3657600" y="721895"/>
                  </a:lnTo>
                  <a:lnTo>
                    <a:pt x="12031" y="721895"/>
                  </a:lnTo>
                  <a:lnTo>
                    <a:pt x="0" y="0"/>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788024" y="6115363"/>
              <a:ext cx="2887579" cy="770021"/>
            </a:xfrm>
            <a:custGeom>
              <a:avLst/>
              <a:gdLst>
                <a:gd name="connsiteX0" fmla="*/ 96252 w 2887579"/>
                <a:gd name="connsiteY0" fmla="*/ 0 h 770021"/>
                <a:gd name="connsiteX1" fmla="*/ 96252 w 2887579"/>
                <a:gd name="connsiteY1" fmla="*/ 0 h 770021"/>
                <a:gd name="connsiteX2" fmla="*/ 36095 w 2887579"/>
                <a:gd name="connsiteY2" fmla="*/ 192506 h 770021"/>
                <a:gd name="connsiteX3" fmla="*/ 96252 w 2887579"/>
                <a:gd name="connsiteY3" fmla="*/ 276727 h 770021"/>
                <a:gd name="connsiteX4" fmla="*/ 48126 w 2887579"/>
                <a:gd name="connsiteY4" fmla="*/ 348916 h 770021"/>
                <a:gd name="connsiteX5" fmla="*/ 108284 w 2887579"/>
                <a:gd name="connsiteY5" fmla="*/ 433137 h 770021"/>
                <a:gd name="connsiteX6" fmla="*/ 0 w 2887579"/>
                <a:gd name="connsiteY6" fmla="*/ 553453 h 770021"/>
                <a:gd name="connsiteX7" fmla="*/ 48126 w 2887579"/>
                <a:gd name="connsiteY7" fmla="*/ 637674 h 770021"/>
                <a:gd name="connsiteX8" fmla="*/ 12031 w 2887579"/>
                <a:gd name="connsiteY8" fmla="*/ 673769 h 770021"/>
                <a:gd name="connsiteX9" fmla="*/ 60158 w 2887579"/>
                <a:gd name="connsiteY9" fmla="*/ 745958 h 770021"/>
                <a:gd name="connsiteX10" fmla="*/ 2875547 w 2887579"/>
                <a:gd name="connsiteY10" fmla="*/ 770021 h 770021"/>
                <a:gd name="connsiteX11" fmla="*/ 2887579 w 2887579"/>
                <a:gd name="connsiteY11" fmla="*/ 24063 h 770021"/>
                <a:gd name="connsiteX12" fmla="*/ 96252 w 2887579"/>
                <a:gd name="connsiteY12" fmla="*/ 0 h 77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579" h="770021">
                  <a:moveTo>
                    <a:pt x="96252" y="0"/>
                  </a:moveTo>
                  <a:lnTo>
                    <a:pt x="96252" y="0"/>
                  </a:lnTo>
                  <a:lnTo>
                    <a:pt x="36095" y="192506"/>
                  </a:lnTo>
                  <a:lnTo>
                    <a:pt x="96252" y="276727"/>
                  </a:lnTo>
                  <a:lnTo>
                    <a:pt x="48126" y="348916"/>
                  </a:lnTo>
                  <a:lnTo>
                    <a:pt x="108284" y="433137"/>
                  </a:lnTo>
                  <a:lnTo>
                    <a:pt x="0" y="553453"/>
                  </a:lnTo>
                  <a:lnTo>
                    <a:pt x="48126" y="637674"/>
                  </a:lnTo>
                  <a:lnTo>
                    <a:pt x="12031" y="673769"/>
                  </a:lnTo>
                  <a:lnTo>
                    <a:pt x="60158" y="745958"/>
                  </a:lnTo>
                  <a:lnTo>
                    <a:pt x="2875547" y="770021"/>
                  </a:lnTo>
                  <a:lnTo>
                    <a:pt x="2887579" y="24063"/>
                  </a:lnTo>
                  <a:lnTo>
                    <a:pt x="96252" y="0"/>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1287379" y="5570620"/>
              <a:ext cx="3572653" cy="594683"/>
            </a:xfrm>
            <a:custGeom>
              <a:avLst/>
              <a:gdLst>
                <a:gd name="connsiteX0" fmla="*/ 3573379 w 3573379"/>
                <a:gd name="connsiteY0" fmla="*/ 517358 h 565484"/>
                <a:gd name="connsiteX1" fmla="*/ 3573379 w 3573379"/>
                <a:gd name="connsiteY1" fmla="*/ 0 h 565484"/>
                <a:gd name="connsiteX2" fmla="*/ 0 w 3573379"/>
                <a:gd name="connsiteY2" fmla="*/ 12032 h 565484"/>
                <a:gd name="connsiteX3" fmla="*/ 0 w 3573379"/>
                <a:gd name="connsiteY3" fmla="*/ 565484 h 565484"/>
                <a:gd name="connsiteX4" fmla="*/ 3573379 w 3573379"/>
                <a:gd name="connsiteY4" fmla="*/ 517358 h 56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379" h="565484">
                  <a:moveTo>
                    <a:pt x="3573379" y="517358"/>
                  </a:moveTo>
                  <a:lnTo>
                    <a:pt x="3573379" y="0"/>
                  </a:lnTo>
                  <a:lnTo>
                    <a:pt x="0" y="12032"/>
                  </a:lnTo>
                  <a:lnTo>
                    <a:pt x="0" y="565484"/>
                  </a:lnTo>
                  <a:lnTo>
                    <a:pt x="3573379" y="5173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0032" y="5558589"/>
              <a:ext cx="2815390" cy="577516"/>
            </a:xfrm>
            <a:custGeom>
              <a:avLst/>
              <a:gdLst>
                <a:gd name="connsiteX0" fmla="*/ 0 w 2815390"/>
                <a:gd name="connsiteY0" fmla="*/ 0 h 577516"/>
                <a:gd name="connsiteX1" fmla="*/ 0 w 2815390"/>
                <a:gd name="connsiteY1" fmla="*/ 565485 h 577516"/>
                <a:gd name="connsiteX2" fmla="*/ 2803358 w 2815390"/>
                <a:gd name="connsiteY2" fmla="*/ 577516 h 577516"/>
                <a:gd name="connsiteX3" fmla="*/ 2815390 w 2815390"/>
                <a:gd name="connsiteY3" fmla="*/ 24064 h 577516"/>
                <a:gd name="connsiteX4" fmla="*/ 0 w 2815390"/>
                <a:gd name="connsiteY4" fmla="*/ 0 h 57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390" h="577516">
                  <a:moveTo>
                    <a:pt x="0" y="0"/>
                  </a:moveTo>
                  <a:lnTo>
                    <a:pt x="0" y="565485"/>
                  </a:lnTo>
                  <a:lnTo>
                    <a:pt x="2803358" y="577516"/>
                  </a:lnTo>
                  <a:lnTo>
                    <a:pt x="2815390" y="24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36"/>
          <p:cNvGrpSpPr/>
          <p:nvPr/>
        </p:nvGrpSpPr>
        <p:grpSpPr>
          <a:xfrm>
            <a:off x="0" y="4913784"/>
            <a:ext cx="8352928" cy="1944216"/>
            <a:chOff x="251520" y="3140968"/>
            <a:chExt cx="8352928" cy="1944216"/>
          </a:xfrm>
        </p:grpSpPr>
        <p:sp>
          <p:nvSpPr>
            <p:cNvPr id="38" name="Rectangle 37"/>
            <p:cNvSpPr/>
            <p:nvPr/>
          </p:nvSpPr>
          <p:spPr>
            <a:xfrm>
              <a:off x="251520" y="3140968"/>
              <a:ext cx="8352928"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1"/>
            <p:cNvGrpSpPr/>
            <p:nvPr/>
          </p:nvGrpSpPr>
          <p:grpSpPr>
            <a:xfrm>
              <a:off x="611560" y="3429000"/>
              <a:ext cx="7488832" cy="1326796"/>
              <a:chOff x="611560" y="4046420"/>
              <a:chExt cx="7488832" cy="1326796"/>
            </a:xfrm>
          </p:grpSpPr>
          <p:sp>
            <p:nvSpPr>
              <p:cNvPr id="40" name="Freeform 39"/>
              <p:cNvSpPr/>
              <p:nvPr/>
            </p:nvSpPr>
            <p:spPr>
              <a:xfrm>
                <a:off x="611560" y="4611906"/>
                <a:ext cx="3705726" cy="721895"/>
              </a:xfrm>
              <a:custGeom>
                <a:avLst/>
                <a:gdLst>
                  <a:gd name="connsiteX0" fmla="*/ 0 w 3705726"/>
                  <a:gd name="connsiteY0" fmla="*/ 0 h 721895"/>
                  <a:gd name="connsiteX1" fmla="*/ 3657600 w 3705726"/>
                  <a:gd name="connsiteY1" fmla="*/ 0 h 721895"/>
                  <a:gd name="connsiteX2" fmla="*/ 3609473 w 3705726"/>
                  <a:gd name="connsiteY2" fmla="*/ 156411 h 721895"/>
                  <a:gd name="connsiteX3" fmla="*/ 3693694 w 3705726"/>
                  <a:gd name="connsiteY3" fmla="*/ 216568 h 721895"/>
                  <a:gd name="connsiteX4" fmla="*/ 3657600 w 3705726"/>
                  <a:gd name="connsiteY4" fmla="*/ 348916 h 721895"/>
                  <a:gd name="connsiteX5" fmla="*/ 3705726 w 3705726"/>
                  <a:gd name="connsiteY5" fmla="*/ 421105 h 721895"/>
                  <a:gd name="connsiteX6" fmla="*/ 3585410 w 3705726"/>
                  <a:gd name="connsiteY6" fmla="*/ 493295 h 721895"/>
                  <a:gd name="connsiteX7" fmla="*/ 3669631 w 3705726"/>
                  <a:gd name="connsiteY7" fmla="*/ 565484 h 721895"/>
                  <a:gd name="connsiteX8" fmla="*/ 3621505 w 3705726"/>
                  <a:gd name="connsiteY8" fmla="*/ 625642 h 721895"/>
                  <a:gd name="connsiteX9" fmla="*/ 3657600 w 3705726"/>
                  <a:gd name="connsiteY9" fmla="*/ 721895 h 721895"/>
                  <a:gd name="connsiteX10" fmla="*/ 12031 w 3705726"/>
                  <a:gd name="connsiteY10" fmla="*/ 721895 h 721895"/>
                  <a:gd name="connsiteX11" fmla="*/ 0 w 3705726"/>
                  <a:gd name="connsiteY11" fmla="*/ 0 h 7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5726" h="721895">
                    <a:moveTo>
                      <a:pt x="0" y="0"/>
                    </a:moveTo>
                    <a:lnTo>
                      <a:pt x="3657600" y="0"/>
                    </a:lnTo>
                    <a:lnTo>
                      <a:pt x="3609473" y="156411"/>
                    </a:lnTo>
                    <a:lnTo>
                      <a:pt x="3693694" y="216568"/>
                    </a:lnTo>
                    <a:lnTo>
                      <a:pt x="3657600" y="348916"/>
                    </a:lnTo>
                    <a:lnTo>
                      <a:pt x="3705726" y="421105"/>
                    </a:lnTo>
                    <a:lnTo>
                      <a:pt x="3585410" y="493295"/>
                    </a:lnTo>
                    <a:lnTo>
                      <a:pt x="3669631" y="565484"/>
                    </a:lnTo>
                    <a:lnTo>
                      <a:pt x="3621505" y="625642"/>
                    </a:lnTo>
                    <a:lnTo>
                      <a:pt x="3657600" y="721895"/>
                    </a:lnTo>
                    <a:lnTo>
                      <a:pt x="12031" y="721895"/>
                    </a:lnTo>
                    <a:lnTo>
                      <a:pt x="0" y="0"/>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5212813" y="4603195"/>
                <a:ext cx="2887579" cy="770021"/>
              </a:xfrm>
              <a:custGeom>
                <a:avLst/>
                <a:gdLst>
                  <a:gd name="connsiteX0" fmla="*/ 96252 w 2887579"/>
                  <a:gd name="connsiteY0" fmla="*/ 0 h 770021"/>
                  <a:gd name="connsiteX1" fmla="*/ 96252 w 2887579"/>
                  <a:gd name="connsiteY1" fmla="*/ 0 h 770021"/>
                  <a:gd name="connsiteX2" fmla="*/ 36095 w 2887579"/>
                  <a:gd name="connsiteY2" fmla="*/ 192506 h 770021"/>
                  <a:gd name="connsiteX3" fmla="*/ 96252 w 2887579"/>
                  <a:gd name="connsiteY3" fmla="*/ 276727 h 770021"/>
                  <a:gd name="connsiteX4" fmla="*/ 48126 w 2887579"/>
                  <a:gd name="connsiteY4" fmla="*/ 348916 h 770021"/>
                  <a:gd name="connsiteX5" fmla="*/ 108284 w 2887579"/>
                  <a:gd name="connsiteY5" fmla="*/ 433137 h 770021"/>
                  <a:gd name="connsiteX6" fmla="*/ 0 w 2887579"/>
                  <a:gd name="connsiteY6" fmla="*/ 553453 h 770021"/>
                  <a:gd name="connsiteX7" fmla="*/ 48126 w 2887579"/>
                  <a:gd name="connsiteY7" fmla="*/ 637674 h 770021"/>
                  <a:gd name="connsiteX8" fmla="*/ 12031 w 2887579"/>
                  <a:gd name="connsiteY8" fmla="*/ 673769 h 770021"/>
                  <a:gd name="connsiteX9" fmla="*/ 60158 w 2887579"/>
                  <a:gd name="connsiteY9" fmla="*/ 745958 h 770021"/>
                  <a:gd name="connsiteX10" fmla="*/ 2875547 w 2887579"/>
                  <a:gd name="connsiteY10" fmla="*/ 770021 h 770021"/>
                  <a:gd name="connsiteX11" fmla="*/ 2887579 w 2887579"/>
                  <a:gd name="connsiteY11" fmla="*/ 24063 h 770021"/>
                  <a:gd name="connsiteX12" fmla="*/ 96252 w 2887579"/>
                  <a:gd name="connsiteY12" fmla="*/ 0 h 77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579" h="770021">
                    <a:moveTo>
                      <a:pt x="96252" y="0"/>
                    </a:moveTo>
                    <a:lnTo>
                      <a:pt x="96252" y="0"/>
                    </a:lnTo>
                    <a:lnTo>
                      <a:pt x="36095" y="192506"/>
                    </a:lnTo>
                    <a:lnTo>
                      <a:pt x="96252" y="276727"/>
                    </a:lnTo>
                    <a:lnTo>
                      <a:pt x="48126" y="348916"/>
                    </a:lnTo>
                    <a:lnTo>
                      <a:pt x="108284" y="433137"/>
                    </a:lnTo>
                    <a:lnTo>
                      <a:pt x="0" y="553453"/>
                    </a:lnTo>
                    <a:lnTo>
                      <a:pt x="48126" y="637674"/>
                    </a:lnTo>
                    <a:lnTo>
                      <a:pt x="12031" y="673769"/>
                    </a:lnTo>
                    <a:lnTo>
                      <a:pt x="60158" y="745958"/>
                    </a:lnTo>
                    <a:lnTo>
                      <a:pt x="2875547" y="770021"/>
                    </a:lnTo>
                    <a:lnTo>
                      <a:pt x="2887579" y="24063"/>
                    </a:lnTo>
                    <a:lnTo>
                      <a:pt x="96252" y="0"/>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205234">
                <a:off x="626120" y="4111115"/>
                <a:ext cx="3572653" cy="594683"/>
              </a:xfrm>
              <a:custGeom>
                <a:avLst/>
                <a:gdLst>
                  <a:gd name="connsiteX0" fmla="*/ 3573379 w 3573379"/>
                  <a:gd name="connsiteY0" fmla="*/ 517358 h 565484"/>
                  <a:gd name="connsiteX1" fmla="*/ 3573379 w 3573379"/>
                  <a:gd name="connsiteY1" fmla="*/ 0 h 565484"/>
                  <a:gd name="connsiteX2" fmla="*/ 0 w 3573379"/>
                  <a:gd name="connsiteY2" fmla="*/ 12032 h 565484"/>
                  <a:gd name="connsiteX3" fmla="*/ 0 w 3573379"/>
                  <a:gd name="connsiteY3" fmla="*/ 565484 h 565484"/>
                  <a:gd name="connsiteX4" fmla="*/ 3573379 w 3573379"/>
                  <a:gd name="connsiteY4" fmla="*/ 517358 h 56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379" h="565484">
                    <a:moveTo>
                      <a:pt x="3573379" y="517358"/>
                    </a:moveTo>
                    <a:lnTo>
                      <a:pt x="3573379" y="0"/>
                    </a:lnTo>
                    <a:lnTo>
                      <a:pt x="0" y="12032"/>
                    </a:lnTo>
                    <a:lnTo>
                      <a:pt x="0" y="565484"/>
                    </a:lnTo>
                    <a:lnTo>
                      <a:pt x="3573379" y="5173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21364096">
                <a:off x="5220072" y="4046420"/>
                <a:ext cx="2880320" cy="678723"/>
              </a:xfrm>
              <a:custGeom>
                <a:avLst/>
                <a:gdLst>
                  <a:gd name="connsiteX0" fmla="*/ 0 w 2815390"/>
                  <a:gd name="connsiteY0" fmla="*/ 0 h 577516"/>
                  <a:gd name="connsiteX1" fmla="*/ 0 w 2815390"/>
                  <a:gd name="connsiteY1" fmla="*/ 565485 h 577516"/>
                  <a:gd name="connsiteX2" fmla="*/ 2803358 w 2815390"/>
                  <a:gd name="connsiteY2" fmla="*/ 577516 h 577516"/>
                  <a:gd name="connsiteX3" fmla="*/ 2815390 w 2815390"/>
                  <a:gd name="connsiteY3" fmla="*/ 24064 h 577516"/>
                  <a:gd name="connsiteX4" fmla="*/ 0 w 2815390"/>
                  <a:gd name="connsiteY4" fmla="*/ 0 h 57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390" h="577516">
                    <a:moveTo>
                      <a:pt x="0" y="0"/>
                    </a:moveTo>
                    <a:lnTo>
                      <a:pt x="0" y="565485"/>
                    </a:lnTo>
                    <a:lnTo>
                      <a:pt x="2803358" y="577516"/>
                    </a:lnTo>
                    <a:lnTo>
                      <a:pt x="2815390" y="24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150895" y="4223084"/>
                <a:ext cx="505326" cy="1082842"/>
              </a:xfrm>
              <a:custGeom>
                <a:avLst/>
                <a:gdLst>
                  <a:gd name="connsiteX0" fmla="*/ 48126 w 505326"/>
                  <a:gd name="connsiteY0" fmla="*/ 0 h 1082842"/>
                  <a:gd name="connsiteX1" fmla="*/ 228600 w 505326"/>
                  <a:gd name="connsiteY1" fmla="*/ 48127 h 1082842"/>
                  <a:gd name="connsiteX2" fmla="*/ 385010 w 505326"/>
                  <a:gd name="connsiteY2" fmla="*/ 120316 h 1082842"/>
                  <a:gd name="connsiteX3" fmla="*/ 457200 w 505326"/>
                  <a:gd name="connsiteY3" fmla="*/ 288758 h 1082842"/>
                  <a:gd name="connsiteX4" fmla="*/ 457200 w 505326"/>
                  <a:gd name="connsiteY4" fmla="*/ 445169 h 1082842"/>
                  <a:gd name="connsiteX5" fmla="*/ 469231 w 505326"/>
                  <a:gd name="connsiteY5" fmla="*/ 649705 h 1082842"/>
                  <a:gd name="connsiteX6" fmla="*/ 481263 w 505326"/>
                  <a:gd name="connsiteY6" fmla="*/ 770021 h 1082842"/>
                  <a:gd name="connsiteX7" fmla="*/ 505326 w 505326"/>
                  <a:gd name="connsiteY7" fmla="*/ 974558 h 1082842"/>
                  <a:gd name="connsiteX8" fmla="*/ 505326 w 505326"/>
                  <a:gd name="connsiteY8" fmla="*/ 1082842 h 1082842"/>
                  <a:gd name="connsiteX9" fmla="*/ 144379 w 505326"/>
                  <a:gd name="connsiteY9" fmla="*/ 1082842 h 1082842"/>
                  <a:gd name="connsiteX10" fmla="*/ 96252 w 505326"/>
                  <a:gd name="connsiteY10" fmla="*/ 1022684 h 1082842"/>
                  <a:gd name="connsiteX11" fmla="*/ 132347 w 505326"/>
                  <a:gd name="connsiteY11" fmla="*/ 962527 h 1082842"/>
                  <a:gd name="connsiteX12" fmla="*/ 12031 w 505326"/>
                  <a:gd name="connsiteY12" fmla="*/ 866274 h 1082842"/>
                  <a:gd name="connsiteX13" fmla="*/ 168442 w 505326"/>
                  <a:gd name="connsiteY13" fmla="*/ 782053 h 1082842"/>
                  <a:gd name="connsiteX14" fmla="*/ 84221 w 505326"/>
                  <a:gd name="connsiteY14" fmla="*/ 697832 h 1082842"/>
                  <a:gd name="connsiteX15" fmla="*/ 132347 w 505326"/>
                  <a:gd name="connsiteY15" fmla="*/ 601579 h 1082842"/>
                  <a:gd name="connsiteX16" fmla="*/ 36094 w 505326"/>
                  <a:gd name="connsiteY16" fmla="*/ 529390 h 1082842"/>
                  <a:gd name="connsiteX17" fmla="*/ 0 w 505326"/>
                  <a:gd name="connsiteY17" fmla="*/ 481263 h 1082842"/>
                  <a:gd name="connsiteX18" fmla="*/ 48126 w 505326"/>
                  <a:gd name="connsiteY18" fmla="*/ 0 h 108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5326" h="1082842">
                    <a:moveTo>
                      <a:pt x="48126" y="0"/>
                    </a:moveTo>
                    <a:lnTo>
                      <a:pt x="228600" y="48127"/>
                    </a:lnTo>
                    <a:lnTo>
                      <a:pt x="385010" y="120316"/>
                    </a:lnTo>
                    <a:lnTo>
                      <a:pt x="457200" y="288758"/>
                    </a:lnTo>
                    <a:lnTo>
                      <a:pt x="457200" y="445169"/>
                    </a:lnTo>
                    <a:lnTo>
                      <a:pt x="469231" y="649705"/>
                    </a:lnTo>
                    <a:lnTo>
                      <a:pt x="481263" y="770021"/>
                    </a:lnTo>
                    <a:lnTo>
                      <a:pt x="505326" y="974558"/>
                    </a:lnTo>
                    <a:lnTo>
                      <a:pt x="505326" y="1082842"/>
                    </a:lnTo>
                    <a:lnTo>
                      <a:pt x="144379" y="1082842"/>
                    </a:lnTo>
                    <a:lnTo>
                      <a:pt x="96252" y="1022684"/>
                    </a:lnTo>
                    <a:lnTo>
                      <a:pt x="132347" y="962527"/>
                    </a:lnTo>
                    <a:lnTo>
                      <a:pt x="12031" y="866274"/>
                    </a:lnTo>
                    <a:lnTo>
                      <a:pt x="168442" y="782053"/>
                    </a:lnTo>
                    <a:lnTo>
                      <a:pt x="84221" y="697832"/>
                    </a:lnTo>
                    <a:lnTo>
                      <a:pt x="132347" y="601579"/>
                    </a:lnTo>
                    <a:lnTo>
                      <a:pt x="36094" y="529390"/>
                    </a:lnTo>
                    <a:lnTo>
                      <a:pt x="0" y="481263"/>
                    </a:lnTo>
                    <a:lnTo>
                      <a:pt x="4812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656221" y="4186989"/>
                <a:ext cx="649705" cy="1155032"/>
              </a:xfrm>
              <a:custGeom>
                <a:avLst/>
                <a:gdLst>
                  <a:gd name="connsiteX0" fmla="*/ 0 w 649705"/>
                  <a:gd name="connsiteY0" fmla="*/ 1094874 h 1155032"/>
                  <a:gd name="connsiteX1" fmla="*/ 24063 w 649705"/>
                  <a:gd name="connsiteY1" fmla="*/ 782053 h 1155032"/>
                  <a:gd name="connsiteX2" fmla="*/ 72190 w 649705"/>
                  <a:gd name="connsiteY2" fmla="*/ 421106 h 1155032"/>
                  <a:gd name="connsiteX3" fmla="*/ 144379 w 649705"/>
                  <a:gd name="connsiteY3" fmla="*/ 96253 h 1155032"/>
                  <a:gd name="connsiteX4" fmla="*/ 240632 w 649705"/>
                  <a:gd name="connsiteY4" fmla="*/ 36095 h 1155032"/>
                  <a:gd name="connsiteX5" fmla="*/ 421105 w 649705"/>
                  <a:gd name="connsiteY5" fmla="*/ 0 h 1155032"/>
                  <a:gd name="connsiteX6" fmla="*/ 553453 w 649705"/>
                  <a:gd name="connsiteY6" fmla="*/ 0 h 1155032"/>
                  <a:gd name="connsiteX7" fmla="*/ 589547 w 649705"/>
                  <a:gd name="connsiteY7" fmla="*/ 577516 h 1155032"/>
                  <a:gd name="connsiteX8" fmla="*/ 649705 w 649705"/>
                  <a:gd name="connsiteY8" fmla="*/ 721895 h 1155032"/>
                  <a:gd name="connsiteX9" fmla="*/ 601579 w 649705"/>
                  <a:gd name="connsiteY9" fmla="*/ 782053 h 1155032"/>
                  <a:gd name="connsiteX10" fmla="*/ 637674 w 649705"/>
                  <a:gd name="connsiteY10" fmla="*/ 854243 h 1155032"/>
                  <a:gd name="connsiteX11" fmla="*/ 565484 w 649705"/>
                  <a:gd name="connsiteY11" fmla="*/ 998622 h 1155032"/>
                  <a:gd name="connsiteX12" fmla="*/ 589547 w 649705"/>
                  <a:gd name="connsiteY12" fmla="*/ 1155032 h 1155032"/>
                  <a:gd name="connsiteX13" fmla="*/ 0 w 649705"/>
                  <a:gd name="connsiteY13" fmla="*/ 1094874 h 1155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9705" h="1155032">
                    <a:moveTo>
                      <a:pt x="0" y="1094874"/>
                    </a:moveTo>
                    <a:lnTo>
                      <a:pt x="24063" y="782053"/>
                    </a:lnTo>
                    <a:lnTo>
                      <a:pt x="72190" y="421106"/>
                    </a:lnTo>
                    <a:lnTo>
                      <a:pt x="144379" y="96253"/>
                    </a:lnTo>
                    <a:lnTo>
                      <a:pt x="240632" y="36095"/>
                    </a:lnTo>
                    <a:lnTo>
                      <a:pt x="421105" y="0"/>
                    </a:lnTo>
                    <a:lnTo>
                      <a:pt x="553453" y="0"/>
                    </a:lnTo>
                    <a:lnTo>
                      <a:pt x="589547" y="577516"/>
                    </a:lnTo>
                    <a:lnTo>
                      <a:pt x="649705" y="721895"/>
                    </a:lnTo>
                    <a:lnTo>
                      <a:pt x="601579" y="782053"/>
                    </a:lnTo>
                    <a:lnTo>
                      <a:pt x="637674" y="854243"/>
                    </a:lnTo>
                    <a:lnTo>
                      <a:pt x="565484" y="998622"/>
                    </a:lnTo>
                    <a:lnTo>
                      <a:pt x="589547" y="1155032"/>
                    </a:lnTo>
                    <a:lnTo>
                      <a:pt x="0" y="109487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5"/>
          <p:cNvGrpSpPr/>
          <p:nvPr/>
        </p:nvGrpSpPr>
        <p:grpSpPr>
          <a:xfrm>
            <a:off x="-1188640" y="4841776"/>
            <a:ext cx="11630857" cy="2016224"/>
            <a:chOff x="-1116632" y="1124744"/>
            <a:chExt cx="11630857" cy="2016224"/>
          </a:xfrm>
        </p:grpSpPr>
        <p:sp>
          <p:nvSpPr>
            <p:cNvPr id="47" name="Rectangle 46"/>
            <p:cNvSpPr/>
            <p:nvPr/>
          </p:nvSpPr>
          <p:spPr>
            <a:xfrm>
              <a:off x="0" y="1124744"/>
              <a:ext cx="9144000"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0"/>
            <p:cNvGrpSpPr/>
            <p:nvPr/>
          </p:nvGrpSpPr>
          <p:grpSpPr>
            <a:xfrm>
              <a:off x="-1116632" y="1484784"/>
              <a:ext cx="11630857" cy="1618936"/>
              <a:chOff x="-1174081" y="2086790"/>
              <a:chExt cx="11630857" cy="1618936"/>
            </a:xfrm>
          </p:grpSpPr>
          <p:sp>
            <p:nvSpPr>
              <p:cNvPr id="49" name="Freeform 48"/>
              <p:cNvSpPr/>
              <p:nvPr/>
            </p:nvSpPr>
            <p:spPr>
              <a:xfrm>
                <a:off x="-108520" y="2652276"/>
                <a:ext cx="3705726" cy="721895"/>
              </a:xfrm>
              <a:custGeom>
                <a:avLst/>
                <a:gdLst>
                  <a:gd name="connsiteX0" fmla="*/ 0 w 3705726"/>
                  <a:gd name="connsiteY0" fmla="*/ 0 h 721895"/>
                  <a:gd name="connsiteX1" fmla="*/ 3657600 w 3705726"/>
                  <a:gd name="connsiteY1" fmla="*/ 0 h 721895"/>
                  <a:gd name="connsiteX2" fmla="*/ 3609473 w 3705726"/>
                  <a:gd name="connsiteY2" fmla="*/ 156411 h 721895"/>
                  <a:gd name="connsiteX3" fmla="*/ 3693694 w 3705726"/>
                  <a:gd name="connsiteY3" fmla="*/ 216568 h 721895"/>
                  <a:gd name="connsiteX4" fmla="*/ 3657600 w 3705726"/>
                  <a:gd name="connsiteY4" fmla="*/ 348916 h 721895"/>
                  <a:gd name="connsiteX5" fmla="*/ 3705726 w 3705726"/>
                  <a:gd name="connsiteY5" fmla="*/ 421105 h 721895"/>
                  <a:gd name="connsiteX6" fmla="*/ 3585410 w 3705726"/>
                  <a:gd name="connsiteY6" fmla="*/ 493295 h 721895"/>
                  <a:gd name="connsiteX7" fmla="*/ 3669631 w 3705726"/>
                  <a:gd name="connsiteY7" fmla="*/ 565484 h 721895"/>
                  <a:gd name="connsiteX8" fmla="*/ 3621505 w 3705726"/>
                  <a:gd name="connsiteY8" fmla="*/ 625642 h 721895"/>
                  <a:gd name="connsiteX9" fmla="*/ 3657600 w 3705726"/>
                  <a:gd name="connsiteY9" fmla="*/ 721895 h 721895"/>
                  <a:gd name="connsiteX10" fmla="*/ 12031 w 3705726"/>
                  <a:gd name="connsiteY10" fmla="*/ 721895 h 721895"/>
                  <a:gd name="connsiteX11" fmla="*/ 0 w 3705726"/>
                  <a:gd name="connsiteY11" fmla="*/ 0 h 7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05726" h="721895">
                    <a:moveTo>
                      <a:pt x="0" y="0"/>
                    </a:moveTo>
                    <a:lnTo>
                      <a:pt x="3657600" y="0"/>
                    </a:lnTo>
                    <a:lnTo>
                      <a:pt x="3609473" y="156411"/>
                    </a:lnTo>
                    <a:lnTo>
                      <a:pt x="3693694" y="216568"/>
                    </a:lnTo>
                    <a:lnTo>
                      <a:pt x="3657600" y="348916"/>
                    </a:lnTo>
                    <a:lnTo>
                      <a:pt x="3705726" y="421105"/>
                    </a:lnTo>
                    <a:lnTo>
                      <a:pt x="3585410" y="493295"/>
                    </a:lnTo>
                    <a:lnTo>
                      <a:pt x="3669631" y="565484"/>
                    </a:lnTo>
                    <a:lnTo>
                      <a:pt x="3621505" y="625642"/>
                    </a:lnTo>
                    <a:lnTo>
                      <a:pt x="3657600" y="721895"/>
                    </a:lnTo>
                    <a:lnTo>
                      <a:pt x="12031" y="721895"/>
                    </a:lnTo>
                    <a:lnTo>
                      <a:pt x="0" y="0"/>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6292933" y="2643565"/>
                <a:ext cx="2887579" cy="770021"/>
              </a:xfrm>
              <a:custGeom>
                <a:avLst/>
                <a:gdLst>
                  <a:gd name="connsiteX0" fmla="*/ 96252 w 2887579"/>
                  <a:gd name="connsiteY0" fmla="*/ 0 h 770021"/>
                  <a:gd name="connsiteX1" fmla="*/ 96252 w 2887579"/>
                  <a:gd name="connsiteY1" fmla="*/ 0 h 770021"/>
                  <a:gd name="connsiteX2" fmla="*/ 36095 w 2887579"/>
                  <a:gd name="connsiteY2" fmla="*/ 192506 h 770021"/>
                  <a:gd name="connsiteX3" fmla="*/ 96252 w 2887579"/>
                  <a:gd name="connsiteY3" fmla="*/ 276727 h 770021"/>
                  <a:gd name="connsiteX4" fmla="*/ 48126 w 2887579"/>
                  <a:gd name="connsiteY4" fmla="*/ 348916 h 770021"/>
                  <a:gd name="connsiteX5" fmla="*/ 108284 w 2887579"/>
                  <a:gd name="connsiteY5" fmla="*/ 433137 h 770021"/>
                  <a:gd name="connsiteX6" fmla="*/ 0 w 2887579"/>
                  <a:gd name="connsiteY6" fmla="*/ 553453 h 770021"/>
                  <a:gd name="connsiteX7" fmla="*/ 48126 w 2887579"/>
                  <a:gd name="connsiteY7" fmla="*/ 637674 h 770021"/>
                  <a:gd name="connsiteX8" fmla="*/ 12031 w 2887579"/>
                  <a:gd name="connsiteY8" fmla="*/ 673769 h 770021"/>
                  <a:gd name="connsiteX9" fmla="*/ 60158 w 2887579"/>
                  <a:gd name="connsiteY9" fmla="*/ 745958 h 770021"/>
                  <a:gd name="connsiteX10" fmla="*/ 2875547 w 2887579"/>
                  <a:gd name="connsiteY10" fmla="*/ 770021 h 770021"/>
                  <a:gd name="connsiteX11" fmla="*/ 2887579 w 2887579"/>
                  <a:gd name="connsiteY11" fmla="*/ 24063 h 770021"/>
                  <a:gd name="connsiteX12" fmla="*/ 96252 w 2887579"/>
                  <a:gd name="connsiteY12" fmla="*/ 0 h 77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579" h="770021">
                    <a:moveTo>
                      <a:pt x="96252" y="0"/>
                    </a:moveTo>
                    <a:lnTo>
                      <a:pt x="96252" y="0"/>
                    </a:lnTo>
                    <a:lnTo>
                      <a:pt x="36095" y="192506"/>
                    </a:lnTo>
                    <a:lnTo>
                      <a:pt x="96252" y="276727"/>
                    </a:lnTo>
                    <a:lnTo>
                      <a:pt x="48126" y="348916"/>
                    </a:lnTo>
                    <a:lnTo>
                      <a:pt x="108284" y="433137"/>
                    </a:lnTo>
                    <a:lnTo>
                      <a:pt x="0" y="553453"/>
                    </a:lnTo>
                    <a:lnTo>
                      <a:pt x="48126" y="637674"/>
                    </a:lnTo>
                    <a:lnTo>
                      <a:pt x="12031" y="673769"/>
                    </a:lnTo>
                    <a:lnTo>
                      <a:pt x="60158" y="745958"/>
                    </a:lnTo>
                    <a:lnTo>
                      <a:pt x="2875547" y="770021"/>
                    </a:lnTo>
                    <a:lnTo>
                      <a:pt x="2887579" y="24063"/>
                    </a:lnTo>
                    <a:lnTo>
                      <a:pt x="96252" y="0"/>
                    </a:lnTo>
                    <a:close/>
                  </a:path>
                </a:pathLst>
              </a:cu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205234">
                <a:off x="-1174081" y="2151485"/>
                <a:ext cx="3572653" cy="594683"/>
              </a:xfrm>
              <a:custGeom>
                <a:avLst/>
                <a:gdLst>
                  <a:gd name="connsiteX0" fmla="*/ 3573379 w 3573379"/>
                  <a:gd name="connsiteY0" fmla="*/ 517358 h 565484"/>
                  <a:gd name="connsiteX1" fmla="*/ 3573379 w 3573379"/>
                  <a:gd name="connsiteY1" fmla="*/ 0 h 565484"/>
                  <a:gd name="connsiteX2" fmla="*/ 0 w 3573379"/>
                  <a:gd name="connsiteY2" fmla="*/ 12032 h 565484"/>
                  <a:gd name="connsiteX3" fmla="*/ 0 w 3573379"/>
                  <a:gd name="connsiteY3" fmla="*/ 565484 h 565484"/>
                  <a:gd name="connsiteX4" fmla="*/ 3573379 w 3573379"/>
                  <a:gd name="connsiteY4" fmla="*/ 517358 h 565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3379" h="565484">
                    <a:moveTo>
                      <a:pt x="3573379" y="517358"/>
                    </a:moveTo>
                    <a:lnTo>
                      <a:pt x="3573379" y="0"/>
                    </a:lnTo>
                    <a:lnTo>
                      <a:pt x="0" y="12032"/>
                    </a:lnTo>
                    <a:lnTo>
                      <a:pt x="0" y="565484"/>
                    </a:lnTo>
                    <a:lnTo>
                      <a:pt x="3573379" y="5173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21364096">
                <a:off x="7576456" y="2086790"/>
                <a:ext cx="2880320" cy="678723"/>
              </a:xfrm>
              <a:custGeom>
                <a:avLst/>
                <a:gdLst>
                  <a:gd name="connsiteX0" fmla="*/ 0 w 2815390"/>
                  <a:gd name="connsiteY0" fmla="*/ 0 h 577516"/>
                  <a:gd name="connsiteX1" fmla="*/ 0 w 2815390"/>
                  <a:gd name="connsiteY1" fmla="*/ 565485 h 577516"/>
                  <a:gd name="connsiteX2" fmla="*/ 2803358 w 2815390"/>
                  <a:gd name="connsiteY2" fmla="*/ 577516 h 577516"/>
                  <a:gd name="connsiteX3" fmla="*/ 2815390 w 2815390"/>
                  <a:gd name="connsiteY3" fmla="*/ 24064 h 577516"/>
                  <a:gd name="connsiteX4" fmla="*/ 0 w 2815390"/>
                  <a:gd name="connsiteY4" fmla="*/ 0 h 57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5390" h="577516">
                    <a:moveTo>
                      <a:pt x="0" y="0"/>
                    </a:moveTo>
                    <a:lnTo>
                      <a:pt x="0" y="565485"/>
                    </a:lnTo>
                    <a:lnTo>
                      <a:pt x="2803358" y="577516"/>
                    </a:lnTo>
                    <a:lnTo>
                      <a:pt x="2815390" y="24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2358189" y="2261937"/>
                <a:ext cx="2502569" cy="1443789"/>
              </a:xfrm>
              <a:custGeom>
                <a:avLst/>
                <a:gdLst>
                  <a:gd name="connsiteX0" fmla="*/ 0 w 2502569"/>
                  <a:gd name="connsiteY0" fmla="*/ 541421 h 1443789"/>
                  <a:gd name="connsiteX1" fmla="*/ 48127 w 2502569"/>
                  <a:gd name="connsiteY1" fmla="*/ 721895 h 1443789"/>
                  <a:gd name="connsiteX2" fmla="*/ 132348 w 2502569"/>
                  <a:gd name="connsiteY2" fmla="*/ 818147 h 1443789"/>
                  <a:gd name="connsiteX3" fmla="*/ 348916 w 2502569"/>
                  <a:gd name="connsiteY3" fmla="*/ 866274 h 1443789"/>
                  <a:gd name="connsiteX4" fmla="*/ 866274 w 2502569"/>
                  <a:gd name="connsiteY4" fmla="*/ 866274 h 1443789"/>
                  <a:gd name="connsiteX5" fmla="*/ 1167064 w 2502569"/>
                  <a:gd name="connsiteY5" fmla="*/ 890337 h 1443789"/>
                  <a:gd name="connsiteX6" fmla="*/ 1191127 w 2502569"/>
                  <a:gd name="connsiteY6" fmla="*/ 974558 h 1443789"/>
                  <a:gd name="connsiteX7" fmla="*/ 1155032 w 2502569"/>
                  <a:gd name="connsiteY7" fmla="*/ 1022684 h 1443789"/>
                  <a:gd name="connsiteX8" fmla="*/ 1167064 w 2502569"/>
                  <a:gd name="connsiteY8" fmla="*/ 1106905 h 1443789"/>
                  <a:gd name="connsiteX9" fmla="*/ 1167064 w 2502569"/>
                  <a:gd name="connsiteY9" fmla="*/ 1106905 h 1443789"/>
                  <a:gd name="connsiteX10" fmla="*/ 1395664 w 2502569"/>
                  <a:gd name="connsiteY10" fmla="*/ 1239252 h 1443789"/>
                  <a:gd name="connsiteX11" fmla="*/ 1600200 w 2502569"/>
                  <a:gd name="connsiteY11" fmla="*/ 1371600 h 1443789"/>
                  <a:gd name="connsiteX12" fmla="*/ 1684422 w 2502569"/>
                  <a:gd name="connsiteY12" fmla="*/ 1395663 h 1443789"/>
                  <a:gd name="connsiteX13" fmla="*/ 1684422 w 2502569"/>
                  <a:gd name="connsiteY13" fmla="*/ 1395663 h 1443789"/>
                  <a:gd name="connsiteX14" fmla="*/ 1985211 w 2502569"/>
                  <a:gd name="connsiteY14" fmla="*/ 1419726 h 1443789"/>
                  <a:gd name="connsiteX15" fmla="*/ 2129590 w 2502569"/>
                  <a:gd name="connsiteY15" fmla="*/ 1443789 h 1443789"/>
                  <a:gd name="connsiteX16" fmla="*/ 2153653 w 2502569"/>
                  <a:gd name="connsiteY16" fmla="*/ 1443789 h 1443789"/>
                  <a:gd name="connsiteX17" fmla="*/ 2490537 w 2502569"/>
                  <a:gd name="connsiteY17" fmla="*/ 1419726 h 1443789"/>
                  <a:gd name="connsiteX18" fmla="*/ 2502569 w 2502569"/>
                  <a:gd name="connsiteY18" fmla="*/ 300789 h 1443789"/>
                  <a:gd name="connsiteX19" fmla="*/ 2177716 w 2502569"/>
                  <a:gd name="connsiteY19" fmla="*/ 300789 h 1443789"/>
                  <a:gd name="connsiteX20" fmla="*/ 1696453 w 2502569"/>
                  <a:gd name="connsiteY20" fmla="*/ 276726 h 1443789"/>
                  <a:gd name="connsiteX21" fmla="*/ 1299411 w 2502569"/>
                  <a:gd name="connsiteY21" fmla="*/ 168442 h 1443789"/>
                  <a:gd name="connsiteX22" fmla="*/ 914400 w 2502569"/>
                  <a:gd name="connsiteY22" fmla="*/ 96252 h 1443789"/>
                  <a:gd name="connsiteX23" fmla="*/ 312822 w 2502569"/>
                  <a:gd name="connsiteY23" fmla="*/ 48126 h 1443789"/>
                  <a:gd name="connsiteX24" fmla="*/ 36095 w 2502569"/>
                  <a:gd name="connsiteY24" fmla="*/ 0 h 1443789"/>
                  <a:gd name="connsiteX25" fmla="*/ 0 w 2502569"/>
                  <a:gd name="connsiteY25" fmla="*/ 637674 h 1443789"/>
                  <a:gd name="connsiteX26" fmla="*/ 24064 w 2502569"/>
                  <a:gd name="connsiteY26" fmla="*/ 685800 h 1443789"/>
                  <a:gd name="connsiteX27" fmla="*/ 204537 w 2502569"/>
                  <a:gd name="connsiteY27" fmla="*/ 866274 h 14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02569" h="1443789">
                    <a:moveTo>
                      <a:pt x="0" y="541421"/>
                    </a:moveTo>
                    <a:lnTo>
                      <a:pt x="48127" y="721895"/>
                    </a:lnTo>
                    <a:lnTo>
                      <a:pt x="132348" y="818147"/>
                    </a:lnTo>
                    <a:lnTo>
                      <a:pt x="348916" y="866274"/>
                    </a:lnTo>
                    <a:lnTo>
                      <a:pt x="866274" y="866274"/>
                    </a:lnTo>
                    <a:lnTo>
                      <a:pt x="1167064" y="890337"/>
                    </a:lnTo>
                    <a:lnTo>
                      <a:pt x="1191127" y="974558"/>
                    </a:lnTo>
                    <a:lnTo>
                      <a:pt x="1155032" y="1022684"/>
                    </a:lnTo>
                    <a:lnTo>
                      <a:pt x="1167064" y="1106905"/>
                    </a:lnTo>
                    <a:lnTo>
                      <a:pt x="1167064" y="1106905"/>
                    </a:lnTo>
                    <a:cubicBezTo>
                      <a:pt x="1243264" y="1151021"/>
                      <a:pt x="1321741" y="1191419"/>
                      <a:pt x="1395664" y="1239252"/>
                    </a:cubicBezTo>
                    <a:cubicBezTo>
                      <a:pt x="1463843" y="1283368"/>
                      <a:pt x="1520570" y="1355675"/>
                      <a:pt x="1600200" y="1371600"/>
                    </a:cubicBezTo>
                    <a:cubicBezTo>
                      <a:pt x="1669152" y="1385390"/>
                      <a:pt x="1642067" y="1374486"/>
                      <a:pt x="1684422" y="1395663"/>
                    </a:cubicBezTo>
                    <a:lnTo>
                      <a:pt x="1684422" y="1395663"/>
                    </a:lnTo>
                    <a:cubicBezTo>
                      <a:pt x="1880228" y="1428297"/>
                      <a:pt x="1780010" y="1419726"/>
                      <a:pt x="1985211" y="1419726"/>
                    </a:cubicBezTo>
                    <a:lnTo>
                      <a:pt x="2129590" y="1443789"/>
                    </a:lnTo>
                    <a:lnTo>
                      <a:pt x="2153653" y="1443789"/>
                    </a:lnTo>
                    <a:lnTo>
                      <a:pt x="2490537" y="1419726"/>
                    </a:lnTo>
                    <a:lnTo>
                      <a:pt x="2502569" y="300789"/>
                    </a:lnTo>
                    <a:lnTo>
                      <a:pt x="2177716" y="300789"/>
                    </a:lnTo>
                    <a:lnTo>
                      <a:pt x="1696453" y="276726"/>
                    </a:lnTo>
                    <a:lnTo>
                      <a:pt x="1299411" y="168442"/>
                    </a:lnTo>
                    <a:lnTo>
                      <a:pt x="914400" y="96252"/>
                    </a:lnTo>
                    <a:lnTo>
                      <a:pt x="312822" y="48126"/>
                    </a:lnTo>
                    <a:lnTo>
                      <a:pt x="36095" y="0"/>
                    </a:lnTo>
                    <a:lnTo>
                      <a:pt x="0" y="637674"/>
                    </a:lnTo>
                    <a:lnTo>
                      <a:pt x="24064" y="685800"/>
                    </a:lnTo>
                    <a:lnTo>
                      <a:pt x="204537" y="866274"/>
                    </a:lnTo>
                  </a:path>
                </a:pathLst>
              </a:cu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Freeform 53"/>
              <p:cNvSpPr/>
              <p:nvPr/>
            </p:nvSpPr>
            <p:spPr>
              <a:xfrm>
                <a:off x="4824663" y="2177716"/>
                <a:ext cx="2779295" cy="1503947"/>
              </a:xfrm>
              <a:custGeom>
                <a:avLst/>
                <a:gdLst>
                  <a:gd name="connsiteX0" fmla="*/ 2779295 w 2779295"/>
                  <a:gd name="connsiteY0" fmla="*/ 661737 h 1503947"/>
                  <a:gd name="connsiteX1" fmla="*/ 2370221 w 2779295"/>
                  <a:gd name="connsiteY1" fmla="*/ 673768 h 1503947"/>
                  <a:gd name="connsiteX2" fmla="*/ 2310063 w 2779295"/>
                  <a:gd name="connsiteY2" fmla="*/ 782052 h 1503947"/>
                  <a:gd name="connsiteX3" fmla="*/ 2310063 w 2779295"/>
                  <a:gd name="connsiteY3" fmla="*/ 938463 h 1503947"/>
                  <a:gd name="connsiteX4" fmla="*/ 2153653 w 2779295"/>
                  <a:gd name="connsiteY4" fmla="*/ 1094873 h 1503947"/>
                  <a:gd name="connsiteX5" fmla="*/ 1684421 w 2779295"/>
                  <a:gd name="connsiteY5" fmla="*/ 1094873 h 1503947"/>
                  <a:gd name="connsiteX6" fmla="*/ 1515979 w 2779295"/>
                  <a:gd name="connsiteY6" fmla="*/ 1106905 h 1503947"/>
                  <a:gd name="connsiteX7" fmla="*/ 1528011 w 2779295"/>
                  <a:gd name="connsiteY7" fmla="*/ 1179095 h 1503947"/>
                  <a:gd name="connsiteX8" fmla="*/ 1479884 w 2779295"/>
                  <a:gd name="connsiteY8" fmla="*/ 1251284 h 1503947"/>
                  <a:gd name="connsiteX9" fmla="*/ 1203158 w 2779295"/>
                  <a:gd name="connsiteY9" fmla="*/ 1299410 h 1503947"/>
                  <a:gd name="connsiteX10" fmla="*/ 890337 w 2779295"/>
                  <a:gd name="connsiteY10" fmla="*/ 1407695 h 1503947"/>
                  <a:gd name="connsiteX11" fmla="*/ 252663 w 2779295"/>
                  <a:gd name="connsiteY11" fmla="*/ 1491916 h 1503947"/>
                  <a:gd name="connsiteX12" fmla="*/ 0 w 2779295"/>
                  <a:gd name="connsiteY12" fmla="*/ 1503947 h 1503947"/>
                  <a:gd name="connsiteX13" fmla="*/ 24063 w 2779295"/>
                  <a:gd name="connsiteY13" fmla="*/ 397042 h 1503947"/>
                  <a:gd name="connsiteX14" fmla="*/ 721895 w 2779295"/>
                  <a:gd name="connsiteY14" fmla="*/ 397042 h 1503947"/>
                  <a:gd name="connsiteX15" fmla="*/ 1347537 w 2779295"/>
                  <a:gd name="connsiteY15" fmla="*/ 360947 h 1503947"/>
                  <a:gd name="connsiteX16" fmla="*/ 1756611 w 2779295"/>
                  <a:gd name="connsiteY16" fmla="*/ 276726 h 1503947"/>
                  <a:gd name="connsiteX17" fmla="*/ 2334126 w 2779295"/>
                  <a:gd name="connsiteY17" fmla="*/ 168442 h 1503947"/>
                  <a:gd name="connsiteX18" fmla="*/ 2755232 w 2779295"/>
                  <a:gd name="connsiteY18" fmla="*/ 0 h 1503947"/>
                  <a:gd name="connsiteX19" fmla="*/ 2779295 w 2779295"/>
                  <a:gd name="connsiteY19" fmla="*/ 661737 h 15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79295" h="1503947">
                    <a:moveTo>
                      <a:pt x="2779295" y="661737"/>
                    </a:moveTo>
                    <a:lnTo>
                      <a:pt x="2370221" y="673768"/>
                    </a:lnTo>
                    <a:lnTo>
                      <a:pt x="2310063" y="782052"/>
                    </a:lnTo>
                    <a:lnTo>
                      <a:pt x="2310063" y="938463"/>
                    </a:lnTo>
                    <a:lnTo>
                      <a:pt x="2153653" y="1094873"/>
                    </a:lnTo>
                    <a:lnTo>
                      <a:pt x="1684421" y="1094873"/>
                    </a:lnTo>
                    <a:lnTo>
                      <a:pt x="1515979" y="1106905"/>
                    </a:lnTo>
                    <a:lnTo>
                      <a:pt x="1528011" y="1179095"/>
                    </a:lnTo>
                    <a:lnTo>
                      <a:pt x="1479884" y="1251284"/>
                    </a:lnTo>
                    <a:lnTo>
                      <a:pt x="1203158" y="1299410"/>
                    </a:lnTo>
                    <a:lnTo>
                      <a:pt x="890337" y="1407695"/>
                    </a:lnTo>
                    <a:lnTo>
                      <a:pt x="252663" y="1491916"/>
                    </a:lnTo>
                    <a:lnTo>
                      <a:pt x="0" y="1503947"/>
                    </a:lnTo>
                    <a:lnTo>
                      <a:pt x="24063" y="397042"/>
                    </a:lnTo>
                    <a:lnTo>
                      <a:pt x="721895" y="397042"/>
                    </a:lnTo>
                    <a:lnTo>
                      <a:pt x="1347537" y="360947"/>
                    </a:lnTo>
                    <a:lnTo>
                      <a:pt x="1756611" y="276726"/>
                    </a:lnTo>
                    <a:lnTo>
                      <a:pt x="2334126" y="168442"/>
                    </a:lnTo>
                    <a:lnTo>
                      <a:pt x="2755232" y="0"/>
                    </a:lnTo>
                    <a:lnTo>
                      <a:pt x="2779295" y="66173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987" name="Rectangle 3"/>
          <p:cNvSpPr>
            <a:spLocks noGrp="1" noChangeArrowheads="1"/>
          </p:cNvSpPr>
          <p:nvPr>
            <p:ph type="body" idx="1"/>
          </p:nvPr>
        </p:nvSpPr>
        <p:spPr>
          <a:xfrm>
            <a:off x="0" y="1628800"/>
            <a:ext cx="3203848" cy="5040559"/>
          </a:xfrm>
        </p:spPr>
        <p:txBody>
          <a:bodyPr>
            <a:normAutofit/>
          </a:bodyPr>
          <a:lstStyle/>
          <a:p>
            <a:pPr eaLnBrk="1" hangingPunct="1">
              <a:buFont typeface="Wingdings" pitchFamily="2" charset="2"/>
              <a:buChar char="Ø"/>
            </a:pPr>
            <a:r>
              <a:rPr lang="en-ZA" sz="1800" dirty="0" smtClean="0">
                <a:solidFill>
                  <a:srgbClr val="150C8E"/>
                </a:solidFill>
              </a:rPr>
              <a:t>As continents separate massive gorges form</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Water rushes off</a:t>
            </a:r>
          </a:p>
          <a:p>
            <a:pPr eaLnBrk="1" hangingPunct="1">
              <a:buNone/>
            </a:pPr>
            <a:r>
              <a:rPr lang="en-ZA" sz="1800" dirty="0" smtClean="0">
                <a:solidFill>
                  <a:srgbClr val="150C8E"/>
                </a:solidFill>
              </a:rPr>
              <a:t>     the continents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Massive erosion beyond anything we can visualize occurs</a:t>
            </a:r>
          </a:p>
        </p:txBody>
      </p:sp>
      <p:pic>
        <p:nvPicPr>
          <p:cNvPr id="6146" name="Picture 2"/>
          <p:cNvPicPr>
            <a:picLocks noChangeAspect="1" noChangeArrowheads="1"/>
          </p:cNvPicPr>
          <p:nvPr/>
        </p:nvPicPr>
        <p:blipFill>
          <a:blip r:embed="rId10" cstate="print"/>
          <a:srcRect/>
          <a:stretch>
            <a:fillRect/>
          </a:stretch>
        </p:blipFill>
        <p:spPr bwMode="auto">
          <a:xfrm>
            <a:off x="6693277" y="4653136"/>
            <a:ext cx="2450723" cy="1687009"/>
          </a:xfrm>
          <a:prstGeom prst="rect">
            <a:avLst/>
          </a:prstGeom>
          <a:noFill/>
          <a:ln w="9525">
            <a:noFill/>
            <a:miter lim="800000"/>
            <a:headEnd/>
            <a:tailEnd/>
          </a:ln>
          <a:effectLst/>
        </p:spPr>
      </p:pic>
      <p:cxnSp>
        <p:nvCxnSpPr>
          <p:cNvPr id="56" name="Straight Arrow Connector 55"/>
          <p:cNvCxnSpPr/>
          <p:nvPr/>
        </p:nvCxnSpPr>
        <p:spPr>
          <a:xfrm>
            <a:off x="2267744" y="5661248"/>
            <a:ext cx="1296144" cy="36004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0800000" flipV="1">
            <a:off x="5292080" y="4149080"/>
            <a:ext cx="1584176" cy="129614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2000"/>
                                        <p:tgtEl>
                                          <p:spTgt spid="512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000"/>
                                        <p:tgtEl>
                                          <p:spTgt spid="59"/>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0" end="0"/>
                                            </p:txEl>
                                          </p:spTgt>
                                        </p:tgtEl>
                                        <p:attrNameLst>
                                          <p:attrName>style.visibility</p:attrName>
                                        </p:attrNameLst>
                                      </p:cBhvr>
                                      <p:to>
                                        <p:strVal val="visible"/>
                                      </p:to>
                                    </p:set>
                                    <p:animEffect transition="in" filter="fade">
                                      <p:cBhvr>
                                        <p:cTn id="23" dur="2000"/>
                                        <p:tgtEl>
                                          <p:spTgt spid="41987">
                                            <p:txEl>
                                              <p:pRg st="0" end="0"/>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fade">
                                      <p:cBhvr>
                                        <p:cTn id="27" dur="2000"/>
                                        <p:tgtEl>
                                          <p:spTgt spid="5123"/>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1987">
                                            <p:txEl>
                                              <p:pRg st="2" end="2"/>
                                            </p:txEl>
                                          </p:spTgt>
                                        </p:tgtEl>
                                        <p:attrNameLst>
                                          <p:attrName>style.visibility</p:attrName>
                                        </p:attrNameLst>
                                      </p:cBhvr>
                                      <p:to>
                                        <p:strVal val="visible"/>
                                      </p:to>
                                    </p:set>
                                    <p:animEffect transition="in" filter="fade">
                                      <p:cBhvr>
                                        <p:cTn id="35" dur="2000"/>
                                        <p:tgtEl>
                                          <p:spTgt spid="41987">
                                            <p:txEl>
                                              <p:pRg st="2" end="2"/>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41987">
                                            <p:txEl>
                                              <p:pRg st="3" end="3"/>
                                            </p:txEl>
                                          </p:spTgt>
                                        </p:tgtEl>
                                        <p:attrNameLst>
                                          <p:attrName>style.visibility</p:attrName>
                                        </p:attrNameLst>
                                      </p:cBhvr>
                                      <p:to>
                                        <p:strVal val="visible"/>
                                      </p:to>
                                    </p:set>
                                    <p:animEffect transition="in" filter="fade">
                                      <p:cBhvr>
                                        <p:cTn id="39" dur="2000"/>
                                        <p:tgtEl>
                                          <p:spTgt spid="41987">
                                            <p:txEl>
                                              <p:pRg st="3" end="3"/>
                                            </p:txEl>
                                          </p:spTgt>
                                        </p:tgtEl>
                                      </p:cBhvr>
                                    </p:animEffect>
                                  </p:childTnLst>
                                </p:cTn>
                              </p:par>
                            </p:childTnLst>
                          </p:cTn>
                        </p:par>
                        <p:par>
                          <p:cTn id="40" fill="hold">
                            <p:stCondLst>
                              <p:cond delay="18000"/>
                            </p:stCondLst>
                            <p:childTnLst>
                              <p:par>
                                <p:cTn id="41" presetID="10" presetClass="entr" presetSubtype="0" fill="hold" nodeType="afterEffect">
                                  <p:stCondLst>
                                    <p:cond delay="0"/>
                                  </p:stCondLst>
                                  <p:childTnLst>
                                    <p:set>
                                      <p:cBhvr>
                                        <p:cTn id="42" dur="1" fill="hold">
                                          <p:stCondLst>
                                            <p:cond delay="0"/>
                                          </p:stCondLst>
                                        </p:cTn>
                                        <p:tgtEl>
                                          <p:spTgt spid="5124"/>
                                        </p:tgtEl>
                                        <p:attrNameLst>
                                          <p:attrName>style.visibility</p:attrName>
                                        </p:attrNameLst>
                                      </p:cBhvr>
                                      <p:to>
                                        <p:strVal val="visible"/>
                                      </p:to>
                                    </p:set>
                                    <p:animEffect transition="in" filter="fade">
                                      <p:cBhvr>
                                        <p:cTn id="43" dur="2000"/>
                                        <p:tgtEl>
                                          <p:spTgt spid="5124"/>
                                        </p:tgtEl>
                                      </p:cBhvr>
                                    </p:animEffect>
                                  </p:childTnLst>
                                </p:cTn>
                              </p:par>
                            </p:childTnLst>
                          </p:cTn>
                        </p:par>
                        <p:par>
                          <p:cTn id="44" fill="hold">
                            <p:stCondLst>
                              <p:cond delay="20000"/>
                            </p:stCondLst>
                            <p:childTnLst>
                              <p:par>
                                <p:cTn id="45" presetID="10"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000"/>
                                        <p:tgtEl>
                                          <p:spTgt spid="5"/>
                                        </p:tgtEl>
                                      </p:cBhvr>
                                    </p:animEffect>
                                  </p:childTnLst>
                                </p:cTn>
                              </p:par>
                            </p:childTnLst>
                          </p:cTn>
                        </p:par>
                        <p:par>
                          <p:cTn id="48" fill="hold">
                            <p:stCondLst>
                              <p:cond delay="22000"/>
                            </p:stCondLst>
                            <p:childTnLst>
                              <p:par>
                                <p:cTn id="49" presetID="10" presetClass="entr" presetSubtype="0" fill="hold" nodeType="afterEffect">
                                  <p:stCondLst>
                                    <p:cond delay="0"/>
                                  </p:stCondLst>
                                  <p:childTnLst>
                                    <p:set>
                                      <p:cBhvr>
                                        <p:cTn id="50" dur="1" fill="hold">
                                          <p:stCondLst>
                                            <p:cond delay="0"/>
                                          </p:stCondLst>
                                        </p:cTn>
                                        <p:tgtEl>
                                          <p:spTgt spid="41987">
                                            <p:txEl>
                                              <p:pRg st="5" end="5"/>
                                            </p:txEl>
                                          </p:spTgt>
                                        </p:tgtEl>
                                        <p:attrNameLst>
                                          <p:attrName>style.visibility</p:attrName>
                                        </p:attrNameLst>
                                      </p:cBhvr>
                                      <p:to>
                                        <p:strVal val="visible"/>
                                      </p:to>
                                    </p:set>
                                    <p:animEffect transition="in" filter="fade">
                                      <p:cBhvr>
                                        <p:cTn id="51" dur="2000"/>
                                        <p:tgtEl>
                                          <p:spTgt spid="41987">
                                            <p:txEl>
                                              <p:pRg st="5" end="5"/>
                                            </p:txEl>
                                          </p:spTgt>
                                        </p:tgtEl>
                                      </p:cBhvr>
                                    </p:animEffect>
                                  </p:childTnLst>
                                </p:cTn>
                              </p:par>
                            </p:childTnLst>
                          </p:cTn>
                        </p:par>
                        <p:par>
                          <p:cTn id="52" fill="hold">
                            <p:stCondLst>
                              <p:cond delay="24000"/>
                            </p:stCondLst>
                            <p:childTnLst>
                              <p:par>
                                <p:cTn id="53" presetID="10" presetClass="entr" presetSubtype="0" fill="hold" nodeType="afterEffect">
                                  <p:stCondLst>
                                    <p:cond delay="0"/>
                                  </p:stCondLst>
                                  <p:childTnLst>
                                    <p:set>
                                      <p:cBhvr>
                                        <p:cTn id="54" dur="1" fill="hold">
                                          <p:stCondLst>
                                            <p:cond delay="0"/>
                                          </p:stCondLst>
                                        </p:cTn>
                                        <p:tgtEl>
                                          <p:spTgt spid="6146"/>
                                        </p:tgtEl>
                                        <p:attrNameLst>
                                          <p:attrName>style.visibility</p:attrName>
                                        </p:attrNameLst>
                                      </p:cBhvr>
                                      <p:to>
                                        <p:strVal val="visible"/>
                                      </p:to>
                                    </p:set>
                                    <p:animEffect transition="in" filter="fade">
                                      <p:cBhvr>
                                        <p:cTn id="55" dur="2000"/>
                                        <p:tgtEl>
                                          <p:spTgt spid="6146"/>
                                        </p:tgtEl>
                                      </p:cBhvr>
                                    </p:animEffect>
                                  </p:childTnLst>
                                </p:cTn>
                              </p:par>
                            </p:childTnLst>
                          </p:cTn>
                        </p:par>
                        <p:par>
                          <p:cTn id="56" fill="hold">
                            <p:stCondLst>
                              <p:cond delay="26000"/>
                            </p:stCondLst>
                            <p:childTnLst>
                              <p:par>
                                <p:cTn id="57" presetID="10" presetClass="entr" presetSubtype="0" fill="hold" nodeType="afterEffect">
                                  <p:stCondLst>
                                    <p:cond delay="0"/>
                                  </p:stCondLst>
                                  <p:childTnLst>
                                    <p:set>
                                      <p:cBhvr>
                                        <p:cTn id="58" dur="1" fill="hold">
                                          <p:stCondLst>
                                            <p:cond delay="0"/>
                                          </p:stCondLst>
                                        </p:cTn>
                                        <p:tgtEl>
                                          <p:spTgt spid="5125"/>
                                        </p:tgtEl>
                                        <p:attrNameLst>
                                          <p:attrName>style.visibility</p:attrName>
                                        </p:attrNameLst>
                                      </p:cBhvr>
                                      <p:to>
                                        <p:strVal val="visible"/>
                                      </p:to>
                                    </p:set>
                                    <p:animEffect transition="in" filter="fade">
                                      <p:cBhvr>
                                        <p:cTn id="59" dur="2000"/>
                                        <p:tgtEl>
                                          <p:spTgt spid="5125"/>
                                        </p:tgtEl>
                                      </p:cBhvr>
                                    </p:animEffect>
                                  </p:childTnLst>
                                </p:cTn>
                              </p:par>
                            </p:childTnLst>
                          </p:cTn>
                        </p:par>
                        <p:par>
                          <p:cTn id="60" fill="hold">
                            <p:stCondLst>
                              <p:cond delay="28000"/>
                            </p:stCondLst>
                            <p:childTnLst>
                              <p:par>
                                <p:cTn id="61" presetID="10" presetClass="entr" presetSubtype="0" fill="hold" nodeType="afterEffect">
                                  <p:stCondLst>
                                    <p:cond delay="0"/>
                                  </p:stCondLst>
                                  <p:childTnLst>
                                    <p:set>
                                      <p:cBhvr>
                                        <p:cTn id="62" dur="1" fill="hold">
                                          <p:stCondLst>
                                            <p:cond delay="0"/>
                                          </p:stCondLst>
                                        </p:cTn>
                                        <p:tgtEl>
                                          <p:spTgt spid="5126"/>
                                        </p:tgtEl>
                                        <p:attrNameLst>
                                          <p:attrName>style.visibility</p:attrName>
                                        </p:attrNameLst>
                                      </p:cBhvr>
                                      <p:to>
                                        <p:strVal val="visible"/>
                                      </p:to>
                                    </p:set>
                                    <p:animEffect transition="in" filter="fade">
                                      <p:cBhvr>
                                        <p:cTn id="63" dur="2000"/>
                                        <p:tgtEl>
                                          <p:spTgt spid="5126"/>
                                        </p:tgtEl>
                                      </p:cBhvr>
                                    </p:animEffect>
                                  </p:childTnLst>
                                </p:cTn>
                              </p:par>
                            </p:childTnLst>
                          </p:cTn>
                        </p:par>
                        <p:par>
                          <p:cTn id="64" fill="hold">
                            <p:stCondLst>
                              <p:cond delay="30000"/>
                            </p:stCondLst>
                            <p:childTnLst>
                              <p:par>
                                <p:cTn id="65" presetID="10" presetClass="entr" presetSubtype="0" fill="hold" nodeType="afterEffect">
                                  <p:stCondLst>
                                    <p:cond delay="0"/>
                                  </p:stCondLst>
                                  <p:childTnLst>
                                    <p:set>
                                      <p:cBhvr>
                                        <p:cTn id="66" dur="1" fill="hold">
                                          <p:stCondLst>
                                            <p:cond delay="0"/>
                                          </p:stCondLst>
                                        </p:cTn>
                                        <p:tgtEl>
                                          <p:spTgt spid="5127"/>
                                        </p:tgtEl>
                                        <p:attrNameLst>
                                          <p:attrName>style.visibility</p:attrName>
                                        </p:attrNameLst>
                                      </p:cBhvr>
                                      <p:to>
                                        <p:strVal val="visible"/>
                                      </p:to>
                                    </p:set>
                                    <p:animEffect transition="in" filter="fade">
                                      <p:cBhvr>
                                        <p:cTn id="67" dur="2000"/>
                                        <p:tgtEl>
                                          <p:spTgt spid="5127"/>
                                        </p:tgtEl>
                                      </p:cBhvr>
                                    </p:animEffect>
                                  </p:childTnLst>
                                </p:cTn>
                              </p:par>
                            </p:childTnLst>
                          </p:cTn>
                        </p:par>
                        <p:par>
                          <p:cTn id="68" fill="hold">
                            <p:stCondLst>
                              <p:cond delay="32000"/>
                            </p:stCondLst>
                            <p:childTnLst>
                              <p:par>
                                <p:cTn id="69" presetID="10" presetClass="entr" presetSubtype="0"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The best theory I have encountered</a:t>
            </a:r>
          </a:p>
        </p:txBody>
      </p:sp>
      <p:sp>
        <p:nvSpPr>
          <p:cNvPr id="41987" name="Rectangle 3"/>
          <p:cNvSpPr>
            <a:spLocks noGrp="1" noChangeArrowheads="1"/>
          </p:cNvSpPr>
          <p:nvPr>
            <p:ph type="body" idx="1"/>
          </p:nvPr>
        </p:nvSpPr>
        <p:spPr>
          <a:xfrm>
            <a:off x="457200" y="1556792"/>
            <a:ext cx="8229600" cy="5040559"/>
          </a:xfrm>
        </p:spPr>
        <p:txBody>
          <a:bodyPr/>
          <a:lstStyle/>
          <a:p>
            <a:pPr eaLnBrk="1" hangingPunct="1">
              <a:buFont typeface="Wingdings" pitchFamily="2" charset="2"/>
              <a:buChar char="Ø"/>
            </a:pPr>
            <a:r>
              <a:rPr lang="en-US" sz="1800" dirty="0" smtClean="0">
                <a:solidFill>
                  <a:srgbClr val="150C8E"/>
                </a:solidFill>
              </a:rPr>
              <a:t>This theory fits for me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It is entirely consistent with information reported by NASA in 2009 and 2010</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It made sense to me the first time I heard it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 leave it to you to ponder and take a view on whether you have a better theory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It certainly works better for me than to suspend my engineering intellect and training and believe that all the things I have shown you happened gradually over millions or billions of years</a:t>
            </a:r>
          </a:p>
          <a:p>
            <a:pPr eaLnBrk="1" hangingPunct="1">
              <a:buNone/>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endParaRPr lang="en-ZA" sz="1800" dirty="0" smtClean="0">
              <a:solidFill>
                <a:srgbClr val="150C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t" anchorCtr="0">
            <a:normAutofit/>
          </a:bodyPr>
          <a:lstStyle/>
          <a:p>
            <a:pPr algn="l" eaLnBrk="1" hangingPunct="1"/>
            <a:r>
              <a:rPr lang="en-ZA" sz="2400" b="1" dirty="0" smtClean="0">
                <a:solidFill>
                  <a:srgbClr val="002060"/>
                </a:solidFill>
              </a:rPr>
              <a:t>Summing up </a:t>
            </a:r>
          </a:p>
        </p:txBody>
      </p:sp>
      <p:sp>
        <p:nvSpPr>
          <p:cNvPr id="41987" name="Rectangle 3"/>
          <p:cNvSpPr>
            <a:spLocks noGrp="1" noChangeArrowheads="1"/>
          </p:cNvSpPr>
          <p:nvPr>
            <p:ph type="body" idx="1"/>
          </p:nvPr>
        </p:nvSpPr>
        <p:spPr>
          <a:xfrm>
            <a:off x="285720" y="1571612"/>
            <a:ext cx="8643998" cy="5097748"/>
          </a:xfrm>
        </p:spPr>
        <p:txBody>
          <a:bodyPr>
            <a:noAutofit/>
          </a:bodyPr>
          <a:lstStyle/>
          <a:p>
            <a:pPr eaLnBrk="1" hangingPunct="1">
              <a:buFont typeface="Wingdings" pitchFamily="2" charset="2"/>
              <a:buChar char="Ø"/>
            </a:pPr>
            <a:r>
              <a:rPr lang="en-ZA" sz="1800" dirty="0" smtClean="0">
                <a:solidFill>
                  <a:srgbClr val="150C8E"/>
                </a:solidFill>
              </a:rPr>
              <a:t>Steady state theories cannot explain what we have seen in this video</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Massive external forces HAVE to have been applied</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 massive external source of water seems essential</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There ARE large chunks of ice in space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An astronomical object or “Ice Comet” seems to explain the situation</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Is there a better theory?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I do not know one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What do YOU think?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2000"/>
                                        <p:tgtEl>
                                          <p:spTgt spid="41987">
                                            <p:txEl>
                                              <p:pRg st="12" end="12"/>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41987">
                                            <p:txEl>
                                              <p:pRg st="14" end="14"/>
                                            </p:txEl>
                                          </p:spTgt>
                                        </p:tgtEl>
                                        <p:attrNameLst>
                                          <p:attrName>style.visibility</p:attrName>
                                        </p:attrNameLst>
                                      </p:cBhvr>
                                      <p:to>
                                        <p:strVal val="visible"/>
                                      </p:to>
                                    </p:set>
                                    <p:animEffect transition="in" filter="fade">
                                      <p:cBhvr>
                                        <p:cTn id="35" dur="2000"/>
                                        <p:tgtEl>
                                          <p:spTgt spid="4198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Stock_000009253299Wav44100.wav">
            <a:hlinkClick r:id="" action="ppaction://media"/>
          </p:cNvPr>
          <p:cNvPicPr>
            <a:picLocks noRot="1" noChangeAspect="1"/>
          </p:cNvPicPr>
          <p:nvPr>
            <a:audioFile r:link="rId1"/>
          </p:nvPr>
        </p:nvPicPr>
        <p:blipFill>
          <a:blip r:embed="rId4" cstate="print"/>
          <a:stretch>
            <a:fillRect/>
          </a:stretch>
        </p:blipFill>
        <p:spPr>
          <a:xfrm>
            <a:off x="8839200" y="6553200"/>
            <a:ext cx="304800" cy="304800"/>
          </a:xfrm>
          <a:prstGeom prst="rect">
            <a:avLst/>
          </a:prstGeom>
        </p:spPr>
      </p:pic>
      <p:sp>
        <p:nvSpPr>
          <p:cNvPr id="12" name="Rectangle 11"/>
          <p:cNvSpPr/>
          <p:nvPr/>
        </p:nvSpPr>
        <p:spPr>
          <a:xfrm>
            <a:off x="8748464" y="6381328"/>
            <a:ext cx="395536"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5" cstate="print"/>
          <a:srcRect/>
          <a:stretch>
            <a:fillRect/>
          </a:stretch>
        </p:blipFill>
        <p:spPr bwMode="auto">
          <a:xfrm>
            <a:off x="0" y="1928802"/>
            <a:ext cx="9153525" cy="3552825"/>
          </a:xfrm>
          <a:prstGeom prst="rect">
            <a:avLst/>
          </a:prstGeom>
          <a:noFill/>
          <a:ln w="9525">
            <a:noFill/>
            <a:miter lim="800000"/>
            <a:headEnd/>
            <a:tailEnd/>
          </a:ln>
        </p:spPr>
      </p:pic>
      <p:sp>
        <p:nvSpPr>
          <p:cNvPr id="20" name="Title 1"/>
          <p:cNvSpPr txBox="1">
            <a:spLocks/>
          </p:cNvSpPr>
          <p:nvPr/>
        </p:nvSpPr>
        <p:spPr>
          <a:xfrm>
            <a:off x="251520" y="698967"/>
            <a:ext cx="6429420" cy="78581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What does it all mean?</a:t>
            </a: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9" name="TextBox 8"/>
          <p:cNvSpPr txBox="1"/>
          <p:nvPr/>
        </p:nvSpPr>
        <p:spPr>
          <a:xfrm>
            <a:off x="2071670" y="2071678"/>
            <a:ext cx="4929222" cy="646331"/>
          </a:xfrm>
          <a:prstGeom prst="rect">
            <a:avLst/>
          </a:prstGeom>
          <a:noFill/>
        </p:spPr>
        <p:txBody>
          <a:bodyPr wrap="square" rtlCol="0">
            <a:spAutoFit/>
          </a:bodyPr>
          <a:lstStyle/>
          <a:p>
            <a:pPr algn="ctr"/>
            <a:r>
              <a:rPr lang="en-ZA" b="1" dirty="0" smtClean="0">
                <a:solidFill>
                  <a:srgbClr val="002060"/>
                </a:solidFill>
                <a:latin typeface="Verdana" pitchFamily="34" charset="0"/>
              </a:rPr>
              <a:t>Continued in part 10</a:t>
            </a:r>
          </a:p>
          <a:p>
            <a:pPr algn="ctr"/>
            <a:r>
              <a:rPr lang="en-ZA" b="1" dirty="0" smtClean="0">
                <a:solidFill>
                  <a:srgbClr val="002060"/>
                </a:solidFill>
                <a:latin typeface="Verdana" pitchFamily="34" charset="0"/>
              </a:rPr>
              <a:t>Summing up</a:t>
            </a:r>
            <a:endParaRPr lang="en-US" b="1" dirty="0">
              <a:solidFill>
                <a:srgbClr val="002060"/>
              </a:solidFill>
              <a:latin typeface="Verdana" pitchFamily="34" charset="0"/>
            </a:endParaRPr>
          </a:p>
        </p:txBody>
      </p:sp>
      <p:sp>
        <p:nvSpPr>
          <p:cNvPr id="11" name="Title 1"/>
          <p:cNvSpPr txBox="1">
            <a:spLocks/>
          </p:cNvSpPr>
          <p:nvPr/>
        </p:nvSpPr>
        <p:spPr>
          <a:xfrm>
            <a:off x="214282" y="0"/>
            <a:ext cx="6429420" cy="134076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Turning history on its head</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2060"/>
                </a:solidFill>
                <a:effectLst/>
                <a:uLnTx/>
                <a:uFillTx/>
                <a:latin typeface="+mj-lt"/>
                <a:ea typeface="+mj-ea"/>
                <a:cs typeface="+mj-cs"/>
              </a:rPr>
              <a:t>Massive evidence of a global flood</a:t>
            </a:r>
            <a:br>
              <a:rPr kumimoji="0" lang="en-US" sz="2400" b="1" i="0" u="none" strike="noStrike" kern="1200" cap="none" spc="0" normalizeH="0" baseline="0" noProof="0" dirty="0" smtClean="0">
                <a:ln>
                  <a:noFill/>
                </a:ln>
                <a:solidFill>
                  <a:srgbClr val="002060"/>
                </a:solidFill>
                <a:effectLst/>
                <a:uLnTx/>
                <a:uFillTx/>
                <a:latin typeface="+mj-lt"/>
                <a:ea typeface="+mj-ea"/>
                <a:cs typeface="+mj-cs"/>
              </a:rPr>
            </a:br>
            <a:endParaRPr kumimoji="0" lang="en-US" sz="2400" b="1" i="0" u="none" strike="noStrike" kern="1200" cap="none" spc="0" normalizeH="0" baseline="0" noProof="0" dirty="0">
              <a:ln>
                <a:noFill/>
              </a:ln>
              <a:solidFill>
                <a:srgbClr val="002060"/>
              </a:solidFill>
              <a:effectLst/>
              <a:uLnTx/>
              <a:uFillTx/>
              <a:latin typeface="+mj-lt"/>
              <a:ea typeface="+mj-ea"/>
              <a:cs typeface="+mj-cs"/>
            </a:endParaRPr>
          </a:p>
        </p:txBody>
      </p:sp>
      <p:sp>
        <p:nvSpPr>
          <p:cNvPr id="13" name="TextBox 12"/>
          <p:cNvSpPr txBox="1"/>
          <p:nvPr/>
        </p:nvSpPr>
        <p:spPr>
          <a:xfrm>
            <a:off x="0" y="6273225"/>
            <a:ext cx="9144000" cy="615553"/>
          </a:xfrm>
          <a:prstGeom prst="rect">
            <a:avLst/>
          </a:prstGeom>
          <a:noFill/>
        </p:spPr>
        <p:txBody>
          <a:bodyPr wrap="square" rtlCol="0">
            <a:spAutoFit/>
          </a:bodyPr>
          <a:lstStyle/>
          <a:p>
            <a:r>
              <a:rPr lang="en-ZA" b="1" dirty="0" smtClean="0">
                <a:solidFill>
                  <a:srgbClr val="002060"/>
                </a:solidFill>
                <a:latin typeface="Verdana" pitchFamily="34" charset="0"/>
              </a:rPr>
              <a:t>Contact me </a:t>
            </a:r>
            <a:r>
              <a:rPr lang="en-ZA" b="1" dirty="0" smtClean="0">
                <a:solidFill>
                  <a:srgbClr val="002060"/>
                </a:solidFill>
                <a:latin typeface="Verdana" pitchFamily="34" charset="0"/>
                <a:hlinkClick r:id="rId6"/>
              </a:rPr>
              <a:t>James@ETI-Ministries.org</a:t>
            </a:r>
            <a:r>
              <a:rPr lang="en-ZA" b="1" dirty="0" smtClean="0">
                <a:solidFill>
                  <a:srgbClr val="002060"/>
                </a:solidFill>
                <a:latin typeface="Verdana" pitchFamily="34" charset="0"/>
              </a:rPr>
              <a:t>  </a:t>
            </a:r>
            <a:r>
              <a:rPr lang="en-ZA" sz="1600" b="1" dirty="0" smtClean="0">
                <a:solidFill>
                  <a:srgbClr val="002060"/>
                </a:solidFill>
                <a:latin typeface="Verdana" pitchFamily="34" charset="0"/>
              </a:rPr>
              <a:t>Website </a:t>
            </a:r>
            <a:r>
              <a:rPr lang="en-ZA" sz="1600" b="1" dirty="0" smtClean="0">
                <a:solidFill>
                  <a:srgbClr val="002060"/>
                </a:solidFill>
                <a:latin typeface="Verdana" pitchFamily="34" charset="0"/>
                <a:hlinkClick r:id="rId7"/>
              </a:rPr>
              <a:t>www.ETI-Ministries.org</a:t>
            </a:r>
            <a:endParaRPr lang="en-ZA" sz="1600" b="1" dirty="0" smtClean="0">
              <a:solidFill>
                <a:srgbClr val="002060"/>
              </a:solidFill>
              <a:latin typeface="Verdana" pitchFamily="34" charset="0"/>
            </a:endParaRPr>
          </a:p>
          <a:p>
            <a:endParaRPr lang="en-US" sz="1600" b="1" dirty="0">
              <a:solidFill>
                <a:srgbClr val="00206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20)">
                                      <p:cBhvr>
                                        <p:cTn id="6" dur="87350" fill="hold"/>
                                        <p:tgtEl>
                                          <p:spTgt spid="7"/>
                                        </p:tgtEl>
                                      </p:cBhvr>
                                    </p:cmd>
                                  </p:childTnLst>
                                  <p:subTnLst>
                                    <p:set>
                                      <p:cBhvr override="childStyle">
                                        <p:cTn dur="1" fill="hold" display="0" masterRel="sameClick" afterEffect="1">
                                          <p:stCondLst>
                                            <p:cond evt="end" delay="0">
                                              <p:tn val="5"/>
                                            </p:cond>
                                          </p:stCondLst>
                                        </p:cTn>
                                        <p:tgtEl>
                                          <p:spTgt spid="7"/>
                                        </p:tgtEl>
                                        <p:attrNameLst>
                                          <p:attrName>style.visibility</p:attrName>
                                        </p:attrNameLst>
                                      </p:cBhvr>
                                      <p:to>
                                        <p:strVal val="hidden"/>
                                      </p:to>
                                    </p:set>
                                  </p:subTnLst>
                                </p:cTn>
                              </p:par>
                            </p:childTnLst>
                          </p:cTn>
                        </p:par>
                        <p:par>
                          <p:cTn id="7" fill="hold">
                            <p:stCondLst>
                              <p:cond delay="87350"/>
                            </p:stCondLst>
                            <p:childTnLst>
                              <p:par>
                                <p:cTn id="8" presetID="10"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par>
                          <p:cTn id="11" fill="hold">
                            <p:stCondLst>
                              <p:cond delay="89350"/>
                            </p:stCondLst>
                            <p:childTnLst>
                              <p:par>
                                <p:cTn id="12" presetID="10" presetClass="entr" presetSubtype="0" fill="hold"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2000"/>
                                        <p:tgtEl>
                                          <p:spTgt spid="11">
                                            <p:txEl>
                                              <p:pRg st="0" end="0"/>
                                            </p:txEl>
                                          </p:spTgt>
                                        </p:tgtEl>
                                      </p:cBhvr>
                                    </p:animEffect>
                                  </p:childTnLst>
                                </p:cTn>
                              </p:par>
                            </p:childTnLst>
                          </p:cTn>
                        </p:par>
                        <p:par>
                          <p:cTn id="15" fill="hold">
                            <p:stCondLst>
                              <p:cond delay="91350"/>
                            </p:stCondLst>
                            <p:childTnLst>
                              <p:par>
                                <p:cTn id="16" presetID="10" presetClass="entr" presetSubtype="0" fill="hold" nodeType="after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2000"/>
                                        <p:tgtEl>
                                          <p:spTgt spid="11">
                                            <p:txEl>
                                              <p:pRg st="1" end="1"/>
                                            </p:txEl>
                                          </p:spTgt>
                                        </p:tgtEl>
                                      </p:cBhvr>
                                    </p:animEffect>
                                  </p:childTnLst>
                                </p:cTn>
                              </p:par>
                            </p:childTnLst>
                          </p:cTn>
                        </p:par>
                        <p:par>
                          <p:cTn id="19" fill="hold">
                            <p:stCondLst>
                              <p:cond delay="93350"/>
                            </p:stCondLst>
                            <p:childTnLst>
                              <p:par>
                                <p:cTn id="20" presetID="10" presetClass="entr" presetSubtype="0" fill="hold"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2000"/>
                                        <p:tgtEl>
                                          <p:spTgt spid="20">
                                            <p:txEl>
                                              <p:pRg st="0" end="0"/>
                                            </p:txEl>
                                          </p:spTgt>
                                        </p:tgtEl>
                                      </p:cBhvr>
                                    </p:animEffect>
                                  </p:childTnLst>
                                </p:cTn>
                              </p:par>
                            </p:childTnLst>
                          </p:cTn>
                        </p:par>
                        <p:par>
                          <p:cTn id="23" fill="hold">
                            <p:stCondLst>
                              <p:cond delay="9535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par>
                          <p:cTn id="27" fill="hold">
                            <p:stCondLst>
                              <p:cond delay="97350"/>
                            </p:stCondLst>
                            <p:childTnLst>
                              <p:par>
                                <p:cTn id="28" presetID="10" presetClass="exit" presetSubtype="0" fill="hold" grpId="0" nodeType="afterEffect">
                                  <p:stCondLst>
                                    <p:cond delay="0"/>
                                  </p:stCondLst>
                                  <p:childTnLst>
                                    <p:animEffect transition="out" filter="fade">
                                      <p:cBhvr>
                                        <p:cTn id="29" dur="2000"/>
                                        <p:tgtEl>
                                          <p:spTgt spid="21"/>
                                        </p:tgtEl>
                                      </p:cBhvr>
                                    </p:animEffect>
                                    <p:set>
                                      <p:cBhvr>
                                        <p:cTn id="30" dur="1" fill="hold">
                                          <p:stCondLst>
                                            <p:cond delay="1999"/>
                                          </p:stCondLst>
                                        </p:cTn>
                                        <p:tgtEl>
                                          <p:spTgt spid="21"/>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4"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21" grpId="0" animBg="1"/>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Displacement in steady state requires external force</a:t>
            </a:r>
          </a:p>
        </p:txBody>
      </p:sp>
      <p:sp>
        <p:nvSpPr>
          <p:cNvPr id="41987" name="Rectangle 3"/>
          <p:cNvSpPr>
            <a:spLocks noGrp="1" noChangeArrowheads="1"/>
          </p:cNvSpPr>
          <p:nvPr>
            <p:ph type="body" idx="1"/>
          </p:nvPr>
        </p:nvSpPr>
        <p:spPr>
          <a:xfrm>
            <a:off x="457200" y="1556792"/>
            <a:ext cx="8229600" cy="5184575"/>
          </a:xfrm>
        </p:spPr>
        <p:txBody>
          <a:bodyPr>
            <a:normAutofit fontScale="92500" lnSpcReduction="20000"/>
          </a:bodyPr>
          <a:lstStyle/>
          <a:p>
            <a:pPr eaLnBrk="1" hangingPunct="1">
              <a:buFont typeface="Wingdings" pitchFamily="2" charset="2"/>
              <a:buChar char="Ø"/>
            </a:pPr>
            <a:r>
              <a:rPr lang="en-US" sz="1800" dirty="0" smtClean="0">
                <a:solidFill>
                  <a:srgbClr val="150C8E"/>
                </a:solidFill>
              </a:rPr>
              <a:t>New movement requires a change in state in terms of the forces acting on an object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Any evidence of a change in state is evidence of an external force acting on the earth</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What do we see?</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Massive sedimentary – water impelled – deposits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Massive igneous intrusions – Granite Domes, etc</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Massive cutting away</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Massive erosion </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All speak to external forces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Much of what follows is a recap of points made in previous sections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41987">
                                            <p:txEl>
                                              <p:pRg st="12" end="12"/>
                                            </p:txEl>
                                          </p:spTgt>
                                        </p:tgtEl>
                                        <p:attrNameLst>
                                          <p:attrName>style.visibility</p:attrName>
                                        </p:attrNameLst>
                                      </p:cBhvr>
                                      <p:to>
                                        <p:strVal val="visible"/>
                                      </p:to>
                                    </p:set>
                                    <p:animEffect transition="in" filter="fade">
                                      <p:cBhvr>
                                        <p:cTn id="31" dur="2000"/>
                                        <p:tgtEl>
                                          <p:spTgt spid="41987">
                                            <p:txEl>
                                              <p:pRg st="12" end="12"/>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41987">
                                            <p:txEl>
                                              <p:pRg st="14" end="14"/>
                                            </p:txEl>
                                          </p:spTgt>
                                        </p:tgtEl>
                                        <p:attrNameLst>
                                          <p:attrName>style.visibility</p:attrName>
                                        </p:attrNameLst>
                                      </p:cBhvr>
                                      <p:to>
                                        <p:strVal val="visible"/>
                                      </p:to>
                                    </p:set>
                                    <p:animEffect transition="in" filter="fade">
                                      <p:cBhvr>
                                        <p:cTn id="35" dur="2000"/>
                                        <p:tgtEl>
                                          <p:spTgt spid="41987">
                                            <p:txEl>
                                              <p:pRg st="14" end="14"/>
                                            </p:txEl>
                                          </p:spTgt>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41987">
                                            <p:txEl>
                                              <p:pRg st="16" end="16"/>
                                            </p:txEl>
                                          </p:spTgt>
                                        </p:tgtEl>
                                        <p:attrNameLst>
                                          <p:attrName>style.visibility</p:attrName>
                                        </p:attrNameLst>
                                      </p:cBhvr>
                                      <p:to>
                                        <p:strVal val="visible"/>
                                      </p:to>
                                    </p:set>
                                    <p:animEffect transition="in" filter="fade">
                                      <p:cBhvr>
                                        <p:cTn id="39" dur="2000"/>
                                        <p:tgtEl>
                                          <p:spTgt spid="4198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23528" y="53752"/>
            <a:ext cx="6696744" cy="1143000"/>
          </a:xfrm>
        </p:spPr>
        <p:txBody>
          <a:bodyPr anchor="t" anchorCtr="0">
            <a:normAutofit fontScale="90000"/>
          </a:bodyPr>
          <a:lstStyle/>
          <a:p>
            <a:pPr algn="l"/>
            <a:r>
              <a:rPr lang="en-ZA" sz="2400" b="1" dirty="0" smtClean="0">
                <a:solidFill>
                  <a:schemeClr val="tx2"/>
                </a:solidFill>
              </a:rPr>
              <a:t>We live in an unstable Universe</a:t>
            </a:r>
            <a:br>
              <a:rPr lang="en-ZA" sz="2400" b="1" dirty="0" smtClean="0">
                <a:solidFill>
                  <a:schemeClr val="tx2"/>
                </a:solidFill>
              </a:rPr>
            </a:br>
            <a:r>
              <a:rPr lang="en-ZA" sz="2400" b="1" dirty="0" smtClean="0">
                <a:solidFill>
                  <a:schemeClr val="tx2"/>
                </a:solidFill>
              </a:rPr>
              <a:t>massive runaway star</a:t>
            </a:r>
            <a:br>
              <a:rPr lang="en-ZA" sz="2400" b="1" dirty="0" smtClean="0">
                <a:solidFill>
                  <a:schemeClr val="tx2"/>
                </a:solidFill>
              </a:rPr>
            </a:br>
            <a:r>
              <a:rPr lang="en-ZA" sz="2400" b="1" dirty="0" smtClean="0">
                <a:solidFill>
                  <a:schemeClr val="tx2"/>
                </a:solidFill>
              </a:rPr>
              <a:t>earth to Moon in 1 hour</a:t>
            </a:r>
            <a:endParaRPr lang="en-ZA" sz="2400" b="1" dirty="0" smtClean="0">
              <a:solidFill>
                <a:srgbClr val="002060"/>
              </a:solidFill>
            </a:endParaRPr>
          </a:p>
        </p:txBody>
      </p:sp>
      <p:pic>
        <p:nvPicPr>
          <p:cNvPr id="15362" name="Picture 2"/>
          <p:cNvPicPr>
            <a:picLocks noChangeAspect="1" noChangeArrowheads="1"/>
          </p:cNvPicPr>
          <p:nvPr/>
        </p:nvPicPr>
        <p:blipFill>
          <a:blip r:embed="rId3" cstate="print"/>
          <a:srcRect/>
          <a:stretch>
            <a:fillRect/>
          </a:stretch>
        </p:blipFill>
        <p:spPr bwMode="auto">
          <a:xfrm>
            <a:off x="1115616" y="1340768"/>
            <a:ext cx="6896540" cy="55172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188640"/>
            <a:ext cx="6563072" cy="1040358"/>
          </a:xfrm>
        </p:spPr>
        <p:txBody>
          <a:bodyPr anchor="t" anchorCtr="0">
            <a:normAutofit/>
          </a:bodyPr>
          <a:lstStyle/>
          <a:p>
            <a:pPr algn="l"/>
            <a:r>
              <a:rPr lang="en-ZA" sz="2400" b="1" dirty="0" smtClean="0">
                <a:solidFill>
                  <a:schemeClr val="tx2"/>
                </a:solidFill>
              </a:rPr>
              <a:t>Massive blocks of ice in space</a:t>
            </a:r>
            <a:br>
              <a:rPr lang="en-ZA" sz="2400" b="1" dirty="0" smtClean="0">
                <a:solidFill>
                  <a:schemeClr val="tx2"/>
                </a:solidFill>
              </a:rPr>
            </a:br>
            <a:r>
              <a:rPr lang="en-ZA" sz="2400" b="1" dirty="0" err="1" smtClean="0">
                <a:solidFill>
                  <a:schemeClr val="tx2"/>
                </a:solidFill>
              </a:rPr>
              <a:t>Kuiper</a:t>
            </a:r>
            <a:r>
              <a:rPr lang="en-ZA" sz="2400" b="1" dirty="0" smtClean="0">
                <a:solidFill>
                  <a:schemeClr val="tx2"/>
                </a:solidFill>
              </a:rPr>
              <a:t> Belt</a:t>
            </a:r>
            <a:endParaRPr lang="en-ZA" sz="2400" b="1" dirty="0" smtClean="0">
              <a:solidFill>
                <a:srgbClr val="002060"/>
              </a:solidFill>
            </a:endParaRPr>
          </a:p>
        </p:txBody>
      </p:sp>
      <p:pic>
        <p:nvPicPr>
          <p:cNvPr id="16386" name="Picture 2"/>
          <p:cNvPicPr>
            <a:picLocks noChangeAspect="1" noChangeArrowheads="1"/>
          </p:cNvPicPr>
          <p:nvPr/>
        </p:nvPicPr>
        <p:blipFill>
          <a:blip r:embed="rId3" cstate="print"/>
          <a:srcRect/>
          <a:stretch>
            <a:fillRect/>
          </a:stretch>
        </p:blipFill>
        <p:spPr bwMode="auto">
          <a:xfrm>
            <a:off x="1907704" y="1477264"/>
            <a:ext cx="5508848" cy="53807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23528" y="332656"/>
            <a:ext cx="6696744" cy="1143000"/>
          </a:xfrm>
        </p:spPr>
        <p:txBody>
          <a:bodyPr anchor="t" anchorCtr="0">
            <a:normAutofit/>
          </a:bodyPr>
          <a:lstStyle/>
          <a:p>
            <a:pPr algn="l"/>
            <a:r>
              <a:rPr lang="en-ZA" sz="2400" b="1" dirty="0" smtClean="0">
                <a:solidFill>
                  <a:schemeClr val="tx2"/>
                </a:solidFill>
              </a:rPr>
              <a:t>Dirty snowball in space</a:t>
            </a:r>
            <a:endParaRPr lang="en-ZA" sz="2400" b="1" dirty="0" smtClean="0">
              <a:solidFill>
                <a:srgbClr val="002060"/>
              </a:solidFill>
            </a:endParaRPr>
          </a:p>
        </p:txBody>
      </p:sp>
      <p:pic>
        <p:nvPicPr>
          <p:cNvPr id="2" name="Picture 2"/>
          <p:cNvPicPr>
            <a:picLocks noChangeAspect="1" noChangeArrowheads="1"/>
          </p:cNvPicPr>
          <p:nvPr/>
        </p:nvPicPr>
        <p:blipFill>
          <a:blip r:embed="rId3" cstate="print"/>
          <a:srcRect/>
          <a:stretch>
            <a:fillRect/>
          </a:stretch>
        </p:blipFill>
        <p:spPr bwMode="auto">
          <a:xfrm>
            <a:off x="1043608" y="1340768"/>
            <a:ext cx="7268053" cy="573975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332656"/>
            <a:ext cx="6491064" cy="1143000"/>
          </a:xfrm>
        </p:spPr>
        <p:txBody>
          <a:bodyPr anchor="t" anchorCtr="0">
            <a:normAutofit/>
          </a:bodyPr>
          <a:lstStyle/>
          <a:p>
            <a:pPr algn="l"/>
            <a:r>
              <a:rPr lang="en-ZA" sz="2400" b="1" dirty="0" smtClean="0">
                <a:solidFill>
                  <a:schemeClr val="tx2"/>
                </a:solidFill>
              </a:rPr>
              <a:t>Ice impact on Mars?</a:t>
            </a:r>
            <a:endParaRPr lang="en-ZA" sz="2400" b="1" dirty="0" smtClean="0">
              <a:solidFill>
                <a:srgbClr val="002060"/>
              </a:solidFill>
            </a:endParaRPr>
          </a:p>
        </p:txBody>
      </p:sp>
      <p:pic>
        <p:nvPicPr>
          <p:cNvPr id="1026" name="Picture 2"/>
          <p:cNvPicPr>
            <a:picLocks noChangeAspect="1" noChangeArrowheads="1"/>
          </p:cNvPicPr>
          <p:nvPr/>
        </p:nvPicPr>
        <p:blipFill>
          <a:blip r:embed="rId3" cstate="print"/>
          <a:srcRect/>
          <a:stretch>
            <a:fillRect/>
          </a:stretch>
        </p:blipFill>
        <p:spPr bwMode="auto">
          <a:xfrm>
            <a:off x="1115616" y="1340768"/>
            <a:ext cx="6868954" cy="55172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7544" y="53752"/>
            <a:ext cx="6491064" cy="1143000"/>
          </a:xfrm>
        </p:spPr>
        <p:txBody>
          <a:bodyPr anchor="t" anchorCtr="0">
            <a:normAutofit fontScale="90000"/>
          </a:bodyPr>
          <a:lstStyle/>
          <a:p>
            <a:pPr algn="l"/>
            <a:r>
              <a:rPr lang="en-ZA" sz="2400" b="1" dirty="0" smtClean="0">
                <a:solidFill>
                  <a:schemeClr val="tx2"/>
                </a:solidFill>
              </a:rPr>
              <a:t>Hellas </a:t>
            </a:r>
            <a:r>
              <a:rPr lang="en-ZA" sz="2400" b="1" dirty="0" err="1" smtClean="0">
                <a:solidFill>
                  <a:schemeClr val="tx2"/>
                </a:solidFill>
              </a:rPr>
              <a:t>Planitia</a:t>
            </a:r>
            <a:r>
              <a:rPr lang="en-ZA" sz="2400" b="1" dirty="0" smtClean="0">
                <a:solidFill>
                  <a:schemeClr val="tx2"/>
                </a:solidFill>
              </a:rPr>
              <a:t> superimposed on South Africa -- might melt partially as it passed through the atmosphere</a:t>
            </a:r>
            <a:endParaRPr lang="en-ZA" sz="2400" b="1" dirty="0" smtClean="0">
              <a:solidFill>
                <a:srgbClr val="002060"/>
              </a:solidFill>
            </a:endParaRPr>
          </a:p>
        </p:txBody>
      </p:sp>
      <p:pic>
        <p:nvPicPr>
          <p:cNvPr id="2050" name="Picture 2"/>
          <p:cNvPicPr>
            <a:picLocks noChangeAspect="1" noChangeArrowheads="1"/>
          </p:cNvPicPr>
          <p:nvPr/>
        </p:nvPicPr>
        <p:blipFill>
          <a:blip r:embed="rId3" cstate="print"/>
          <a:srcRect/>
          <a:stretch>
            <a:fillRect/>
          </a:stretch>
        </p:blipFill>
        <p:spPr bwMode="auto">
          <a:xfrm>
            <a:off x="1547664" y="1343025"/>
            <a:ext cx="6429375" cy="5514975"/>
          </a:xfrm>
          <a:prstGeom prst="rect">
            <a:avLst/>
          </a:prstGeom>
          <a:noFill/>
          <a:ln w="9525">
            <a:noFill/>
            <a:miter lim="800000"/>
            <a:headEnd/>
            <a:tailEnd/>
          </a:ln>
          <a:effectLst/>
        </p:spPr>
      </p:pic>
      <p:sp>
        <p:nvSpPr>
          <p:cNvPr id="5" name="Oval 4"/>
          <p:cNvSpPr/>
          <p:nvPr/>
        </p:nvSpPr>
        <p:spPr>
          <a:xfrm>
            <a:off x="1907704" y="1988840"/>
            <a:ext cx="4824536" cy="4680520"/>
          </a:xfrm>
          <a:prstGeom prst="ellipse">
            <a:avLst/>
          </a:prstGeom>
          <a:solidFill>
            <a:schemeClr val="accent1">
              <a:alpha val="5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par>
                          <p:cTn id="8" fill="hold">
                            <p:stCondLst>
                              <p:cond delay="2000"/>
                            </p:stCondLst>
                            <p:childTnLst>
                              <p:par>
                                <p:cTn id="9" presetID="2" presetClass="entr" presetSubtype="3"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85720" y="285728"/>
            <a:ext cx="6758006" cy="1143000"/>
          </a:xfrm>
        </p:spPr>
        <p:txBody>
          <a:bodyPr anchor="t" anchorCtr="0">
            <a:noAutofit/>
          </a:bodyPr>
          <a:lstStyle/>
          <a:p>
            <a:pPr algn="l" eaLnBrk="1" hangingPunct="1"/>
            <a:r>
              <a:rPr lang="en-ZA" sz="2400" b="1" dirty="0" smtClean="0">
                <a:solidFill>
                  <a:srgbClr val="002060"/>
                </a:solidFill>
              </a:rPr>
              <a:t>Some other theories about where the water came from </a:t>
            </a:r>
          </a:p>
        </p:txBody>
      </p:sp>
      <p:sp>
        <p:nvSpPr>
          <p:cNvPr id="41987" name="Rectangle 3"/>
          <p:cNvSpPr>
            <a:spLocks noGrp="1" noChangeArrowheads="1"/>
          </p:cNvSpPr>
          <p:nvPr>
            <p:ph type="body" idx="1"/>
          </p:nvPr>
        </p:nvSpPr>
        <p:spPr>
          <a:xfrm>
            <a:off x="395536" y="1628800"/>
            <a:ext cx="8229600" cy="4525963"/>
          </a:xfrm>
        </p:spPr>
        <p:txBody>
          <a:bodyPr>
            <a:normAutofit fontScale="92500" lnSpcReduction="10000"/>
          </a:bodyPr>
          <a:lstStyle/>
          <a:p>
            <a:pPr eaLnBrk="1" hangingPunct="1">
              <a:buFont typeface="Wingdings" pitchFamily="2" charset="2"/>
              <a:buChar char="Ø"/>
            </a:pPr>
            <a:r>
              <a:rPr lang="en-US" sz="1800" dirty="0" smtClean="0">
                <a:solidFill>
                  <a:srgbClr val="150C8E"/>
                </a:solidFill>
              </a:rPr>
              <a:t>Any ice object striking the atmosphere would melt partially or completely before striking the surface</a:t>
            </a:r>
          </a:p>
          <a:p>
            <a:pPr eaLnBrk="1" hangingPunct="1">
              <a:buFont typeface="Wingdings" pitchFamily="2" charset="2"/>
              <a:buChar char="Ø"/>
            </a:pPr>
            <a:endParaRPr lang="en-US" sz="1800" dirty="0">
              <a:solidFill>
                <a:srgbClr val="150C8E"/>
              </a:solidFill>
            </a:endParaRPr>
          </a:p>
          <a:p>
            <a:pPr eaLnBrk="1" hangingPunct="1">
              <a:buFont typeface="Wingdings" pitchFamily="2" charset="2"/>
              <a:buChar char="Ø"/>
            </a:pPr>
            <a:r>
              <a:rPr lang="en-US" sz="1800" dirty="0" smtClean="0">
                <a:solidFill>
                  <a:srgbClr val="150C8E"/>
                </a:solidFill>
              </a:rPr>
              <a:t>Water in </a:t>
            </a:r>
            <a:r>
              <a:rPr lang="en-US" sz="1800" dirty="0" err="1" smtClean="0">
                <a:solidFill>
                  <a:srgbClr val="150C8E"/>
                </a:solidFill>
              </a:rPr>
              <a:t>vapour</a:t>
            </a:r>
            <a:r>
              <a:rPr lang="en-US" sz="1800" dirty="0" smtClean="0">
                <a:solidFill>
                  <a:srgbClr val="150C8E"/>
                </a:solidFill>
              </a:rPr>
              <a:t> canopy before the flood precipitates as a consequence of comet fly-by or impact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Bodies of water stored under the crust, referred to in Genesis as “the Fountains of the deep” break open</a:t>
            </a:r>
            <a:endParaRPr lang="en-US" sz="1800" dirty="0" smtClean="0">
              <a:solidFill>
                <a:srgbClr val="150C8E"/>
              </a:solidFill>
            </a:endParaRPr>
          </a:p>
          <a:p>
            <a:pPr eaLnBrk="1" hangingPunct="1">
              <a:buFont typeface="Wingdings" pitchFamily="2" charset="2"/>
              <a:buChar char="Ø"/>
            </a:pPr>
            <a:endParaRPr lang="en-US" sz="1800" dirty="0" smtClean="0">
              <a:solidFill>
                <a:srgbClr val="150C8E"/>
              </a:solidFill>
            </a:endParaRPr>
          </a:p>
          <a:p>
            <a:pPr eaLnBrk="1" hangingPunct="1">
              <a:buFont typeface="Wingdings" pitchFamily="2" charset="2"/>
              <a:buChar char="Ø"/>
            </a:pPr>
            <a:r>
              <a:rPr lang="en-ZA" sz="1800" dirty="0" smtClean="0">
                <a:solidFill>
                  <a:srgbClr val="150C8E"/>
                </a:solidFill>
              </a:rPr>
              <a:t>Surface disruption triggers volcanoes and gases released by volcanoes contain water vapour which condenses as rain</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Entirely congruent with the broad concept of a comet fly-by or impact</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The exact mechanics are less important than the reality that it COULD HAPPEN and is capable of practical explanation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animEffect transition="in" filter="fade">
                                      <p:cBhvr>
                                        <p:cTn id="15" dur="2000"/>
                                        <p:tgtEl>
                                          <p:spTgt spid="41987">
                                            <p:txEl>
                                              <p:pRg st="4" end="4"/>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1987">
                                            <p:txEl>
                                              <p:pRg st="6" end="6"/>
                                            </p:txEl>
                                          </p:spTgt>
                                        </p:tgtEl>
                                        <p:attrNameLst>
                                          <p:attrName>style.visibility</p:attrName>
                                        </p:attrNameLst>
                                      </p:cBhvr>
                                      <p:to>
                                        <p:strVal val="visible"/>
                                      </p:to>
                                    </p:set>
                                    <p:animEffect transition="in" filter="fade">
                                      <p:cBhvr>
                                        <p:cTn id="19" dur="2000"/>
                                        <p:tgtEl>
                                          <p:spTgt spid="41987">
                                            <p:txEl>
                                              <p:pRg st="6" end="6"/>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41987">
                                            <p:txEl>
                                              <p:pRg st="8" end="8"/>
                                            </p:txEl>
                                          </p:spTgt>
                                        </p:tgtEl>
                                        <p:attrNameLst>
                                          <p:attrName>style.visibility</p:attrName>
                                        </p:attrNameLst>
                                      </p:cBhvr>
                                      <p:to>
                                        <p:strVal val="visible"/>
                                      </p:to>
                                    </p:set>
                                    <p:animEffect transition="in" filter="fade">
                                      <p:cBhvr>
                                        <p:cTn id="23" dur="2000"/>
                                        <p:tgtEl>
                                          <p:spTgt spid="41987">
                                            <p:txEl>
                                              <p:pRg st="8" end="8"/>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41987">
                                            <p:txEl>
                                              <p:pRg st="10" end="10"/>
                                            </p:txEl>
                                          </p:spTgt>
                                        </p:tgtEl>
                                        <p:attrNameLst>
                                          <p:attrName>style.visibility</p:attrName>
                                        </p:attrNameLst>
                                      </p:cBhvr>
                                      <p:to>
                                        <p:strVal val="visible"/>
                                      </p:to>
                                    </p:set>
                                    <p:animEffect transition="in" filter="fade">
                                      <p:cBhvr>
                                        <p:cTn id="27" dur="2000"/>
                                        <p:tgtEl>
                                          <p:spTgt spid="419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6543692" cy="1143000"/>
          </a:xfrm>
        </p:spPr>
        <p:txBody>
          <a:bodyPr anchor="t" anchorCtr="0">
            <a:normAutofit/>
          </a:bodyPr>
          <a:lstStyle/>
          <a:p>
            <a:pPr algn="l" eaLnBrk="1" hangingPunct="1"/>
            <a:r>
              <a:rPr lang="en-ZA" sz="2400" b="1" dirty="0" smtClean="0">
                <a:solidFill>
                  <a:srgbClr val="002060"/>
                </a:solidFill>
              </a:rPr>
              <a:t>Continental separation</a:t>
            </a:r>
          </a:p>
        </p:txBody>
      </p:sp>
      <p:sp>
        <p:nvSpPr>
          <p:cNvPr id="41987" name="Rectangle 3"/>
          <p:cNvSpPr>
            <a:spLocks noGrp="1" noChangeArrowheads="1"/>
          </p:cNvSpPr>
          <p:nvPr>
            <p:ph type="body" idx="1"/>
          </p:nvPr>
        </p:nvSpPr>
        <p:spPr>
          <a:xfrm>
            <a:off x="0" y="1628801"/>
            <a:ext cx="2555776" cy="4800596"/>
          </a:xfrm>
        </p:spPr>
        <p:txBody>
          <a:bodyPr/>
          <a:lstStyle/>
          <a:p>
            <a:pPr eaLnBrk="1" hangingPunct="1">
              <a:buFont typeface="Wingdings" pitchFamily="2" charset="2"/>
              <a:buChar char="Ø"/>
            </a:pPr>
            <a:r>
              <a:rPr lang="en-ZA" sz="1800" dirty="0" smtClean="0">
                <a:solidFill>
                  <a:srgbClr val="150C8E"/>
                </a:solidFill>
              </a:rPr>
              <a:t>Requires massive forces</a:t>
            </a:r>
          </a:p>
          <a:p>
            <a:pPr eaLnBrk="1" hangingPunct="1">
              <a:buFont typeface="Wingdings" pitchFamily="2" charset="2"/>
              <a:buChar char="Ø"/>
            </a:pPr>
            <a:endParaRPr lang="en-ZA" sz="1800" dirty="0" smtClean="0">
              <a:solidFill>
                <a:srgbClr val="150C8E"/>
              </a:solidFill>
            </a:endParaRPr>
          </a:p>
          <a:p>
            <a:pPr eaLnBrk="1" hangingPunct="1">
              <a:buFont typeface="Wingdings" pitchFamily="2" charset="2"/>
              <a:buChar char="Ø"/>
            </a:pPr>
            <a:r>
              <a:rPr lang="en-ZA" sz="1800" dirty="0" smtClean="0">
                <a:solidFill>
                  <a:srgbClr val="150C8E"/>
                </a:solidFill>
              </a:rPr>
              <a:t>Needs an external source of force</a:t>
            </a:r>
          </a:p>
          <a:p>
            <a:pPr eaLnBrk="1" hangingPunct="1">
              <a:buNone/>
            </a:pPr>
            <a:endParaRPr lang="en-ZA" sz="1800" dirty="0" smtClean="0">
              <a:solidFill>
                <a:srgbClr val="150C8E"/>
              </a:solidFill>
            </a:endParaRPr>
          </a:p>
        </p:txBody>
      </p:sp>
      <p:pic>
        <p:nvPicPr>
          <p:cNvPr id="2050" name="Picture 2"/>
          <p:cNvPicPr>
            <a:picLocks noChangeAspect="1" noChangeArrowheads="1"/>
          </p:cNvPicPr>
          <p:nvPr/>
        </p:nvPicPr>
        <p:blipFill>
          <a:blip r:embed="rId3" cstate="print"/>
          <a:srcRect/>
          <a:stretch>
            <a:fillRect/>
          </a:stretch>
        </p:blipFill>
        <p:spPr bwMode="auto">
          <a:xfrm>
            <a:off x="2672545" y="1412776"/>
            <a:ext cx="6471455" cy="544522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animEffect transition="in" filter="fade">
                                      <p:cBhvr>
                                        <p:cTn id="11" dur="2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AR&amp;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5148</TotalTime>
  <Words>1360</Words>
  <Application>Microsoft Office PowerPoint</Application>
  <PresentationFormat>On-screen Show (4:3)</PresentationFormat>
  <Paragraphs>237</Paragraphs>
  <Slides>18</Slides>
  <Notes>18</Notes>
  <HiddenSlides>0</HiddenSlides>
  <MMClips>4</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Displacement in steady state requires external force</vt:lpstr>
      <vt:lpstr>We live in an unstable Universe massive runaway star earth to Moon in 1 hour</vt:lpstr>
      <vt:lpstr>Massive blocks of ice in space Kuiper Belt</vt:lpstr>
      <vt:lpstr>Dirty snowball in space</vt:lpstr>
      <vt:lpstr>Ice impact on Mars?</vt:lpstr>
      <vt:lpstr>Hellas Planitia superimposed on South Africa -- might melt partially as it passed through the atmosphere</vt:lpstr>
      <vt:lpstr>Some other theories about where the water came from </vt:lpstr>
      <vt:lpstr>Continental separation</vt:lpstr>
      <vt:lpstr>Ocean trenches Another source of drainage</vt:lpstr>
      <vt:lpstr>Continental separation Hypothesis for displacement</vt:lpstr>
      <vt:lpstr>Continental separation Hypothesis for displacement Fly-by of large space object</vt:lpstr>
      <vt:lpstr>Continental separation Hypothesis for displacement </vt:lpstr>
      <vt:lpstr>Continental separation Hypothesis for displacement </vt:lpstr>
      <vt:lpstr>Continental separation Hypothesis for rapid drainage </vt:lpstr>
      <vt:lpstr>The best theory I have encountered</vt:lpstr>
      <vt:lpstr>Summing up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Robertson</dc:creator>
  <cp:lastModifiedBy>ETI</cp:lastModifiedBy>
  <cp:revision>307</cp:revision>
  <dcterms:created xsi:type="dcterms:W3CDTF">2009-05-01T08:13:25Z</dcterms:created>
  <dcterms:modified xsi:type="dcterms:W3CDTF">2014-06-15T14:59:17Z</dcterms:modified>
</cp:coreProperties>
</file>