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53" r:id="rId2"/>
    <p:sldId id="456" r:id="rId3"/>
    <p:sldId id="472" r:id="rId4"/>
    <p:sldId id="492" r:id="rId5"/>
    <p:sldId id="526" r:id="rId6"/>
    <p:sldId id="482" r:id="rId7"/>
    <p:sldId id="493" r:id="rId8"/>
    <p:sldId id="533" r:id="rId9"/>
    <p:sldId id="527" r:id="rId10"/>
    <p:sldId id="528" r:id="rId11"/>
    <p:sldId id="530" r:id="rId12"/>
    <p:sldId id="531" r:id="rId13"/>
    <p:sldId id="532" r:id="rId14"/>
    <p:sldId id="529" r:id="rId15"/>
    <p:sldId id="469" r:id="rId16"/>
    <p:sldId id="499" r:id="rId17"/>
    <p:sldId id="501" r:id="rId18"/>
    <p:sldId id="502" r:id="rId19"/>
    <p:sldId id="504" r:id="rId20"/>
    <p:sldId id="497" r:id="rId21"/>
    <p:sldId id="505" r:id="rId22"/>
    <p:sldId id="484" r:id="rId23"/>
    <p:sldId id="508" r:id="rId24"/>
    <p:sldId id="509" r:id="rId25"/>
    <p:sldId id="511" r:id="rId26"/>
    <p:sldId id="507" r:id="rId27"/>
    <p:sldId id="506" r:id="rId28"/>
    <p:sldId id="468" r:id="rId29"/>
    <p:sldId id="467" r:id="rId30"/>
    <p:sldId id="512" r:id="rId31"/>
    <p:sldId id="517" r:id="rId32"/>
    <p:sldId id="516" r:id="rId33"/>
    <p:sldId id="466" r:id="rId34"/>
    <p:sldId id="515" r:id="rId35"/>
    <p:sldId id="521" r:id="rId36"/>
    <p:sldId id="463" r:id="rId37"/>
    <p:sldId id="465" r:id="rId38"/>
    <p:sldId id="473" r:id="rId39"/>
    <p:sldId id="474" r:id="rId40"/>
    <p:sldId id="454" r:id="rId41"/>
  </p:sldIdLst>
  <p:sldSz cx="9144000" cy="6858000" type="screen4x3"/>
  <p:notesSz cx="6667500" cy="9801225"/>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5DFFF"/>
    <a:srgbClr val="150C8E"/>
    <a:srgbClr val="1BE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04" autoAdjust="0"/>
    <p:restoredTop sz="85535" autoAdjust="0"/>
  </p:normalViewPr>
  <p:slideViewPr>
    <p:cSldViewPr>
      <p:cViewPr varScale="1">
        <p:scale>
          <a:sx n="78" d="100"/>
          <a:sy n="78"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sz="quarter" idx="1"/>
          </p:nvPr>
        </p:nvSpPr>
        <p:spPr>
          <a:xfrm>
            <a:off x="3776708" y="1"/>
            <a:ext cx="2889250" cy="490060"/>
          </a:xfrm>
          <a:prstGeom prst="rect">
            <a:avLst/>
          </a:prstGeom>
        </p:spPr>
        <p:txBody>
          <a:bodyPr vert="horz" lIns="90664" tIns="45332" rIns="90664" bIns="45332" rtlCol="0"/>
          <a:lstStyle>
            <a:lvl1pPr algn="r">
              <a:defRPr sz="1200"/>
            </a:lvl1pPr>
          </a:lstStyle>
          <a:p>
            <a:fld id="{17A77CA4-5A26-418C-928D-DC38DD8AD0BF}" type="datetimeFigureOut">
              <a:rPr lang="en-US" smtClean="0"/>
              <a:pPr/>
              <a:t>6/15/2014</a:t>
            </a:fld>
            <a:endParaRPr lang="en-US"/>
          </a:p>
        </p:txBody>
      </p:sp>
      <p:sp>
        <p:nvSpPr>
          <p:cNvPr id="4" name="Footer Placeholder 3"/>
          <p:cNvSpPr>
            <a:spLocks noGrp="1"/>
          </p:cNvSpPr>
          <p:nvPr>
            <p:ph type="ftr" sz="quarter" idx="2"/>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5" name="Slide Number Placeholder 4"/>
          <p:cNvSpPr>
            <a:spLocks noGrp="1"/>
          </p:cNvSpPr>
          <p:nvPr>
            <p:ph type="sldNum" sz="quarter" idx="3"/>
          </p:nvPr>
        </p:nvSpPr>
        <p:spPr>
          <a:xfrm>
            <a:off x="3776708" y="9309464"/>
            <a:ext cx="2889250" cy="490060"/>
          </a:xfrm>
          <a:prstGeom prst="rect">
            <a:avLst/>
          </a:prstGeom>
        </p:spPr>
        <p:txBody>
          <a:bodyPr vert="horz" lIns="90664" tIns="45332" rIns="90664" bIns="45332"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126343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idx="1"/>
          </p:nvPr>
        </p:nvSpPr>
        <p:spPr>
          <a:xfrm>
            <a:off x="3776708" y="1"/>
            <a:ext cx="2889250" cy="490060"/>
          </a:xfrm>
          <a:prstGeom prst="rect">
            <a:avLst/>
          </a:prstGeom>
        </p:spPr>
        <p:txBody>
          <a:bodyPr vert="horz" lIns="90664" tIns="45332" rIns="90664" bIns="45332" rtlCol="0"/>
          <a:lstStyle>
            <a:lvl1pPr algn="r">
              <a:defRPr sz="1200"/>
            </a:lvl1pPr>
          </a:lstStyle>
          <a:p>
            <a:fld id="{E59CE0CE-7E16-4FE7-AE57-724E757EAEF9}" type="datetimeFigureOut">
              <a:rPr lang="en-US" smtClean="0"/>
              <a:pPr/>
              <a:t>6/15/2014</a:t>
            </a:fld>
            <a:endParaRPr lang="en-US"/>
          </a:p>
        </p:txBody>
      </p:sp>
      <p:sp>
        <p:nvSpPr>
          <p:cNvPr id="4" name="Slide Image Placeholder 3"/>
          <p:cNvSpPr>
            <a:spLocks noGrp="1" noRot="1" noChangeAspect="1"/>
          </p:cNvSpPr>
          <p:nvPr>
            <p:ph type="sldImg" idx="2"/>
          </p:nvPr>
        </p:nvSpPr>
        <p:spPr>
          <a:xfrm>
            <a:off x="884238" y="735013"/>
            <a:ext cx="4899025" cy="3675062"/>
          </a:xfrm>
          <a:prstGeom prst="rect">
            <a:avLst/>
          </a:prstGeom>
          <a:noFill/>
          <a:ln w="12700">
            <a:solidFill>
              <a:prstClr val="black"/>
            </a:solidFill>
          </a:ln>
        </p:spPr>
        <p:txBody>
          <a:bodyPr vert="horz" lIns="90664" tIns="45332" rIns="90664" bIns="45332" rtlCol="0" anchor="ctr"/>
          <a:lstStyle/>
          <a:p>
            <a:endParaRPr lang="en-US"/>
          </a:p>
        </p:txBody>
      </p:sp>
      <p:sp>
        <p:nvSpPr>
          <p:cNvPr id="5" name="Notes Placeholder 4"/>
          <p:cNvSpPr>
            <a:spLocks noGrp="1"/>
          </p:cNvSpPr>
          <p:nvPr>
            <p:ph type="body" sz="quarter" idx="3"/>
          </p:nvPr>
        </p:nvSpPr>
        <p:spPr>
          <a:xfrm>
            <a:off x="666750" y="4655582"/>
            <a:ext cx="5334000" cy="4410552"/>
          </a:xfrm>
          <a:prstGeom prst="rect">
            <a:avLst/>
          </a:prstGeom>
        </p:spPr>
        <p:txBody>
          <a:bodyPr vert="horz" lIns="90664" tIns="45332" rIns="90664" bIns="45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7" name="Slide Number Placeholder 6"/>
          <p:cNvSpPr>
            <a:spLocks noGrp="1"/>
          </p:cNvSpPr>
          <p:nvPr>
            <p:ph type="sldNum" sz="quarter" idx="5"/>
          </p:nvPr>
        </p:nvSpPr>
        <p:spPr>
          <a:xfrm>
            <a:off x="3776708" y="9309464"/>
            <a:ext cx="2889250" cy="490060"/>
          </a:xfrm>
          <a:prstGeom prst="rect">
            <a:avLst/>
          </a:prstGeom>
        </p:spPr>
        <p:txBody>
          <a:bodyPr vert="horz" lIns="90664" tIns="45332" rIns="90664" bIns="45332"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2810965365"/>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err="1" smtClean="0"/>
              <a:t>Northcliff</a:t>
            </a:r>
            <a:r>
              <a:rPr lang="en-ZA" baseline="0" dirty="0" smtClean="0"/>
              <a:t> again?</a:t>
            </a:r>
          </a:p>
        </p:txBody>
      </p:sp>
      <p:sp>
        <p:nvSpPr>
          <p:cNvPr id="4" name="Slide Number Placeholder 3"/>
          <p:cNvSpPr>
            <a:spLocks noGrp="1"/>
          </p:cNvSpPr>
          <p:nvPr>
            <p:ph type="sldNum" sz="quarter" idx="10"/>
          </p:nvPr>
        </p:nvSpPr>
        <p:spPr/>
        <p:txBody>
          <a:bodyPr/>
          <a:lstStyle/>
          <a:p>
            <a:fld id="{75C5ED17-03FB-4DB8-A22A-17A7A5E85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 believe the evidence is overwhelming</a:t>
            </a:r>
          </a:p>
          <a:p>
            <a:pPr eaLnBrk="1" hangingPunct="1">
              <a:spcBef>
                <a:spcPct val="0"/>
              </a:spcBef>
            </a:pPr>
            <a:endParaRPr lang="en-ZA" baseline="0" dirty="0" smtClean="0"/>
          </a:p>
          <a:p>
            <a:pPr eaLnBrk="1" hangingPunct="1">
              <a:spcBef>
                <a:spcPct val="0"/>
              </a:spcBef>
            </a:pPr>
            <a:r>
              <a:rPr lang="en-ZA" baseline="0" dirty="0" smtClean="0"/>
              <a:t>That there WAS a global flood and total destruction of the earth’s surface by water and tectonic events</a:t>
            </a:r>
          </a:p>
          <a:p>
            <a:pPr eaLnBrk="1" hangingPunct="1">
              <a:spcBef>
                <a:spcPct val="0"/>
              </a:spcBef>
            </a:pPr>
            <a:endParaRPr lang="en-ZA" baseline="0" dirty="0" smtClean="0"/>
          </a:p>
          <a:p>
            <a:pPr eaLnBrk="1" hangingPunct="1">
              <a:spcBef>
                <a:spcPct val="0"/>
              </a:spcBef>
            </a:pPr>
            <a:r>
              <a:rPr lang="en-ZA" baseline="0" dirty="0" smtClean="0"/>
              <a:t>In section 9 </a:t>
            </a:r>
            <a:r>
              <a:rPr lang="en-ZA" baseline="0" dirty="0" err="1" smtClean="0"/>
              <a:t>i</a:t>
            </a:r>
            <a:r>
              <a:rPr lang="en-ZA" baseline="0" dirty="0" smtClean="0"/>
              <a:t> will present a theory as to what actually happened in the physical world to cause this event, right now </a:t>
            </a:r>
            <a:r>
              <a:rPr lang="en-ZA" baseline="0" dirty="0" err="1" smtClean="0"/>
              <a:t>i</a:t>
            </a:r>
            <a:r>
              <a:rPr lang="en-ZA" baseline="0" dirty="0" smtClean="0"/>
              <a:t> want to take a detour into some softer issues</a:t>
            </a:r>
          </a:p>
          <a:p>
            <a:pPr eaLnBrk="1" hangingPunct="1">
              <a:spcBef>
                <a:spcPct val="0"/>
              </a:spcBef>
            </a:pPr>
            <a:endParaRPr lang="en-ZA" baseline="0" dirty="0" smtClean="0"/>
          </a:p>
          <a:p>
            <a:pPr eaLnBrk="1" hangingPunct="1">
              <a:spcBef>
                <a:spcPct val="0"/>
              </a:spcBef>
            </a:pPr>
            <a:r>
              <a:rPr lang="en-ZA" baseline="0" dirty="0" smtClean="0"/>
              <a:t>If what follows makes you uncomfortable you can jump to section 9 BUT </a:t>
            </a:r>
            <a:r>
              <a:rPr lang="en-ZA" baseline="0" dirty="0" err="1" smtClean="0"/>
              <a:t>i</a:t>
            </a:r>
            <a:r>
              <a:rPr lang="en-ZA" baseline="0" dirty="0" smtClean="0"/>
              <a:t> appeal to you NOT to jump and to sit through what follows no matter what existing opinions you may hold about the upcoming topic</a:t>
            </a:r>
          </a:p>
          <a:p>
            <a:pPr eaLnBrk="1" hangingPunct="1">
              <a:spcBef>
                <a:spcPct val="0"/>
              </a:spcBef>
            </a:pPr>
            <a:endParaRPr lang="en-ZA" baseline="0" dirty="0" smtClean="0"/>
          </a:p>
          <a:p>
            <a:pPr eaLnBrk="1" hangingPunct="1">
              <a:spcBef>
                <a:spcPct val="0"/>
              </a:spcBef>
            </a:pPr>
            <a:r>
              <a:rPr lang="en-ZA" baseline="0" dirty="0" smtClean="0"/>
              <a:t>The next critical question is whether this was a random event OR, as stated in the passage in the book commonly known as Genesis was this an act of judgment by the Creator</a:t>
            </a:r>
          </a:p>
          <a:p>
            <a:pPr eaLnBrk="1" hangingPunct="1">
              <a:spcBef>
                <a:spcPct val="0"/>
              </a:spcBef>
            </a:pPr>
            <a:endParaRPr lang="en-ZA" baseline="0" dirty="0" smtClean="0"/>
          </a:p>
          <a:p>
            <a:pPr eaLnBrk="1" hangingPunct="1">
              <a:spcBef>
                <a:spcPct val="0"/>
              </a:spcBef>
            </a:pPr>
            <a:r>
              <a:rPr lang="en-ZA" baseline="0" dirty="0" smtClean="0"/>
              <a:t>and have there been other judgments as outlined in Genesis, Exodus and other passages in the collection of human historical writings known as “the Bible”?</a:t>
            </a:r>
          </a:p>
          <a:p>
            <a:pPr eaLnBrk="1" hangingPunct="1">
              <a:spcBef>
                <a:spcPct val="0"/>
              </a:spcBef>
            </a:pPr>
            <a:endParaRPr lang="en-ZA" baseline="0" dirty="0" smtClean="0"/>
          </a:p>
          <a:p>
            <a:pPr eaLnBrk="1" hangingPunct="1">
              <a:spcBef>
                <a:spcPct val="0"/>
              </a:spcBef>
            </a:pPr>
            <a:r>
              <a:rPr lang="en-ZA" baseline="0" dirty="0" smtClean="0"/>
              <a:t>Then, there is an even bigger problem, given that there are passages in the bible that speak of judgment to come, are these in fact accurate</a:t>
            </a:r>
          </a:p>
          <a:p>
            <a:pPr eaLnBrk="1" hangingPunct="1">
              <a:spcBef>
                <a:spcPct val="0"/>
              </a:spcBef>
            </a:pPr>
            <a:endParaRPr lang="en-ZA" baseline="0" dirty="0" smtClean="0"/>
          </a:p>
          <a:p>
            <a:pPr eaLnBrk="1" hangingPunct="1">
              <a:spcBef>
                <a:spcPct val="0"/>
              </a:spcBef>
            </a:pPr>
            <a:r>
              <a:rPr lang="en-ZA" baseline="0" dirty="0" smtClean="0"/>
              <a:t>That there is ANOTHER judgment to come?</a:t>
            </a:r>
          </a:p>
          <a:p>
            <a:pPr eaLnBrk="1" hangingPunct="1">
              <a:spcBef>
                <a:spcPct val="0"/>
              </a:spcBef>
            </a:pPr>
            <a:endParaRPr lang="en-ZA" baseline="0" dirty="0" smtClean="0"/>
          </a:p>
          <a:p>
            <a:pPr eaLnBrk="1" hangingPunct="1">
              <a:spcBef>
                <a:spcPct val="0"/>
              </a:spcBef>
            </a:pPr>
            <a:r>
              <a:rPr lang="en-ZA" baseline="0" dirty="0" smtClean="0"/>
              <a:t>If that IS so, then we have important choices to make</a:t>
            </a:r>
          </a:p>
          <a:p>
            <a:pPr eaLnBrk="1" hangingPunct="1">
              <a:spcBef>
                <a:spcPct val="0"/>
              </a:spcBef>
            </a:pPr>
            <a:endParaRPr lang="en-ZA" baseline="0" dirty="0" smtClean="0"/>
          </a:p>
          <a:p>
            <a:pPr eaLnBrk="1" hangingPunct="1">
              <a:spcBef>
                <a:spcPct val="0"/>
              </a:spcBef>
            </a:pPr>
            <a:r>
              <a:rPr lang="en-ZA" baseline="0" dirty="0" smtClean="0"/>
              <a:t>That we HAVE a choice</a:t>
            </a:r>
          </a:p>
          <a:p>
            <a:pPr eaLnBrk="1" hangingPunct="1">
              <a:spcBef>
                <a:spcPct val="0"/>
              </a:spcBef>
            </a:pPr>
            <a:endParaRPr lang="en-ZA" baseline="0" dirty="0" smtClean="0"/>
          </a:p>
          <a:p>
            <a:pPr eaLnBrk="1" hangingPunct="1">
              <a:spcBef>
                <a:spcPct val="0"/>
              </a:spcBef>
            </a:pPr>
            <a:r>
              <a:rPr lang="en-ZA" baseline="0" dirty="0" smtClean="0"/>
              <a:t>There IS much error in the world today, see section 11 for an overview of some important truths and also see </a:t>
            </a:r>
            <a:r>
              <a:rPr lang="en-ZA" baseline="0" dirty="0" err="1" smtClean="0"/>
              <a:t>ebooks</a:t>
            </a:r>
            <a:r>
              <a:rPr lang="en-ZA" baseline="0" dirty="0" smtClean="0"/>
              <a:t> and other documents on the DVD</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Mountain burned by fire</a:t>
            </a:r>
          </a:p>
          <a:p>
            <a:pPr eaLnBrk="1" hangingPunct="1">
              <a:spcBef>
                <a:spcPct val="0"/>
              </a:spcBef>
            </a:pPr>
            <a:endParaRPr lang="en-ZA" baseline="0" dirty="0" smtClean="0"/>
          </a:p>
          <a:p>
            <a:pPr eaLnBrk="1" hangingPunct="1">
              <a:spcBef>
                <a:spcPct val="0"/>
              </a:spcBef>
            </a:pPr>
            <a:r>
              <a:rPr lang="en-ZA" baseline="0" dirty="0" smtClean="0"/>
              <a:t>And Ark of the Covenant</a:t>
            </a:r>
          </a:p>
          <a:p>
            <a:pPr eaLnBrk="1" hangingPunct="1">
              <a:spcBef>
                <a:spcPct val="0"/>
              </a:spcBef>
            </a:pPr>
            <a:endParaRPr lang="en-ZA" baseline="0" dirty="0" smtClean="0"/>
          </a:p>
          <a:p>
            <a:pPr eaLnBrk="1" hangingPunct="1">
              <a:spcBef>
                <a:spcPct val="0"/>
              </a:spcBef>
            </a:pPr>
            <a:r>
              <a:rPr lang="en-ZA" baseline="0" dirty="0" smtClean="0"/>
              <a:t>And tablets of stone</a:t>
            </a:r>
          </a:p>
          <a:p>
            <a:pPr eaLnBrk="1" hangingPunct="1">
              <a:spcBef>
                <a:spcPct val="0"/>
              </a:spcBef>
            </a:pPr>
            <a:endParaRPr lang="en-ZA" baseline="0" dirty="0" smtClean="0"/>
          </a:p>
          <a:p>
            <a:pPr eaLnBrk="1" hangingPunct="1">
              <a:spcBef>
                <a:spcPct val="0"/>
              </a:spcBef>
            </a:pPr>
            <a:r>
              <a:rPr lang="en-ZA" baseline="0" dirty="0" smtClean="0"/>
              <a:t>Image of Yahooshua on stake above Ark and blood on Mercy Seat – replace cross if possible? Or clarify that it was a stake – portion of tree trunk</a:t>
            </a:r>
          </a:p>
          <a:p>
            <a:pPr eaLnBrk="1" hangingPunct="1">
              <a:spcBef>
                <a:spcPct val="0"/>
              </a:spcBef>
            </a:pPr>
            <a:endParaRPr lang="en-ZA" baseline="0" dirty="0" smtClean="0"/>
          </a:p>
          <a:p>
            <a:pPr eaLnBrk="1" hangingPunct="1">
              <a:spcBef>
                <a:spcPct val="0"/>
              </a:spcBef>
            </a:pPr>
            <a:r>
              <a:rPr lang="en-ZA" baseline="0" dirty="0" smtClean="0"/>
              <a:t>Coming judgment and a basis for redemption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Skeletons, chariot parts, etc have been found in the Red Sea, where Exodus says they are</a:t>
            </a:r>
          </a:p>
          <a:p>
            <a:pPr eaLnBrk="1" hangingPunct="1">
              <a:spcBef>
                <a:spcPct val="0"/>
              </a:spcBef>
            </a:pPr>
            <a:endParaRPr lang="en-ZA" baseline="0" dirty="0" smtClean="0"/>
          </a:p>
          <a:p>
            <a:pPr eaLnBrk="1" hangingPunct="1">
              <a:spcBef>
                <a:spcPct val="0"/>
              </a:spcBef>
            </a:pPr>
            <a:r>
              <a:rPr lang="en-ZA" baseline="0" dirty="0" err="1" smtClean="0"/>
              <a:t>Nuweiba</a:t>
            </a:r>
            <a:r>
              <a:rPr lang="en-ZA" baseline="0" dirty="0" smtClean="0"/>
              <a:t>, Google Earth, images from Jonathan</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Skeletons, chariot parts, etc have been found in the Red Sea, where Exodus says they are</a:t>
            </a:r>
          </a:p>
          <a:p>
            <a:pPr eaLnBrk="1" hangingPunct="1">
              <a:spcBef>
                <a:spcPct val="0"/>
              </a:spcBef>
            </a:pPr>
            <a:endParaRPr lang="en-ZA" baseline="0" dirty="0" smtClean="0"/>
          </a:p>
          <a:p>
            <a:pPr eaLnBrk="1" hangingPunct="1">
              <a:spcBef>
                <a:spcPct val="0"/>
              </a:spcBef>
            </a:pPr>
            <a:r>
              <a:rPr lang="en-ZA" baseline="0" dirty="0" err="1" smtClean="0"/>
              <a:t>Nuweiba</a:t>
            </a:r>
            <a:r>
              <a:rPr lang="en-ZA" baseline="0" dirty="0" smtClean="0"/>
              <a:t>, Google Earth, images from Jonathan</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Skeletons, chariot parts, etc have been found in the Red Sea, where Exodus says they are</a:t>
            </a:r>
          </a:p>
          <a:p>
            <a:pPr eaLnBrk="1" hangingPunct="1">
              <a:spcBef>
                <a:spcPct val="0"/>
              </a:spcBef>
            </a:pPr>
            <a:endParaRPr lang="en-ZA" baseline="0" dirty="0" smtClean="0"/>
          </a:p>
          <a:p>
            <a:pPr eaLnBrk="1" hangingPunct="1">
              <a:spcBef>
                <a:spcPct val="0"/>
              </a:spcBef>
            </a:pPr>
            <a:r>
              <a:rPr lang="en-ZA" baseline="0" dirty="0" err="1" smtClean="0"/>
              <a:t>Nuweiba</a:t>
            </a:r>
            <a:r>
              <a:rPr lang="en-ZA" baseline="0" dirty="0" smtClean="0"/>
              <a:t>, Google Earth, images from Jonathan</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Skeletons, chariot parts, etc have been found in the Red Sea, where Exodus says they are</a:t>
            </a:r>
          </a:p>
          <a:p>
            <a:pPr eaLnBrk="1" hangingPunct="1">
              <a:spcBef>
                <a:spcPct val="0"/>
              </a:spcBef>
            </a:pPr>
            <a:endParaRPr lang="en-ZA" baseline="0" dirty="0" smtClean="0"/>
          </a:p>
          <a:p>
            <a:pPr eaLnBrk="1" hangingPunct="1">
              <a:spcBef>
                <a:spcPct val="0"/>
              </a:spcBef>
            </a:pPr>
            <a:r>
              <a:rPr lang="en-ZA" baseline="0" dirty="0" err="1" smtClean="0"/>
              <a:t>Nuweiba</a:t>
            </a:r>
            <a:r>
              <a:rPr lang="en-ZA" baseline="0" dirty="0" smtClean="0"/>
              <a:t>, Google Earth, images from Jonathan</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Skeletons, chariot parts, etc have been found in the Red Sea, where Exodus says they are</a:t>
            </a:r>
          </a:p>
          <a:p>
            <a:pPr eaLnBrk="1" hangingPunct="1">
              <a:spcBef>
                <a:spcPct val="0"/>
              </a:spcBef>
            </a:pPr>
            <a:endParaRPr lang="en-ZA" baseline="0" dirty="0" smtClean="0"/>
          </a:p>
          <a:p>
            <a:pPr eaLnBrk="1" hangingPunct="1">
              <a:spcBef>
                <a:spcPct val="0"/>
              </a:spcBef>
            </a:pPr>
            <a:r>
              <a:rPr lang="en-ZA" baseline="0" dirty="0" err="1" smtClean="0"/>
              <a:t>Nuweiba</a:t>
            </a:r>
            <a:r>
              <a:rPr lang="en-ZA" baseline="0" dirty="0" smtClean="0"/>
              <a:t>, Google Earth, images from Jonathan</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Skeletons, chariot parts, etc have been found in the Red Sea, where Exodus says they are</a:t>
            </a:r>
          </a:p>
          <a:p>
            <a:pPr eaLnBrk="1" hangingPunct="1">
              <a:spcBef>
                <a:spcPct val="0"/>
              </a:spcBef>
            </a:pPr>
            <a:endParaRPr lang="en-ZA" baseline="0" dirty="0" smtClean="0"/>
          </a:p>
          <a:p>
            <a:pPr eaLnBrk="1" hangingPunct="1">
              <a:spcBef>
                <a:spcPct val="0"/>
              </a:spcBef>
            </a:pPr>
            <a:r>
              <a:rPr lang="en-ZA" baseline="0" dirty="0" err="1" smtClean="0"/>
              <a:t>Nuweiba</a:t>
            </a:r>
            <a:r>
              <a:rPr lang="en-ZA" baseline="0" dirty="0" smtClean="0"/>
              <a:t>, Google Earth, images from Jonathan</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List the ten commandments with correct wording as </a:t>
            </a:r>
            <a:r>
              <a:rPr lang="en-ZA" baseline="0" dirty="0" err="1" smtClean="0"/>
              <a:t>i</a:t>
            </a:r>
            <a:r>
              <a:rPr lang="en-ZA" baseline="0" dirty="0" smtClean="0"/>
              <a:t> have them</a:t>
            </a:r>
          </a:p>
          <a:p>
            <a:pPr eaLnBrk="1" hangingPunct="1">
              <a:spcBef>
                <a:spcPct val="0"/>
              </a:spcBef>
            </a:pPr>
            <a:endParaRPr lang="en-ZA" baseline="0" dirty="0" smtClean="0"/>
          </a:p>
          <a:p>
            <a:pPr eaLnBrk="1" hangingPunct="1">
              <a:spcBef>
                <a:spcPct val="0"/>
              </a:spcBef>
            </a:pPr>
            <a:r>
              <a:rPr lang="en-ZA" baseline="0" dirty="0" smtClean="0"/>
              <a:t>BASIS OF JUDGMENT</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Yahooshua and one or two others, also Revelation</a:t>
            </a:r>
          </a:p>
          <a:p>
            <a:pPr eaLnBrk="1" hangingPunct="1">
              <a:spcBef>
                <a:spcPct val="0"/>
              </a:spcBef>
            </a:pPr>
            <a:endParaRPr lang="en-ZA" baseline="0" dirty="0" smtClean="0"/>
          </a:p>
          <a:p>
            <a:pPr eaLnBrk="1" hangingPunct="1">
              <a:spcBef>
                <a:spcPct val="0"/>
              </a:spcBef>
            </a:pPr>
            <a:r>
              <a:rPr lang="en-ZA" baseline="0" dirty="0" smtClean="0"/>
              <a:t>Revelation 21:8, lake of fire</a:t>
            </a:r>
          </a:p>
          <a:p>
            <a:pPr eaLnBrk="1" hangingPunct="1">
              <a:spcBef>
                <a:spcPct val="0"/>
              </a:spcBef>
            </a:pPr>
            <a:endParaRPr lang="en-ZA" baseline="0" dirty="0" smtClean="0"/>
          </a:p>
          <a:p>
            <a:pPr eaLnBrk="1" hangingPunct="1">
              <a:spcBef>
                <a:spcPct val="0"/>
              </a:spcBef>
            </a:pPr>
            <a:r>
              <a:rPr lang="en-ZA" baseline="0" dirty="0" smtClean="0"/>
              <a:t>Thrones, overcome</a:t>
            </a:r>
          </a:p>
          <a:p>
            <a:pPr eaLnBrk="1" hangingPunct="1">
              <a:spcBef>
                <a:spcPct val="0"/>
              </a:spcBef>
            </a:pPr>
            <a:endParaRPr lang="en-ZA" baseline="0" dirty="0" smtClean="0"/>
          </a:p>
          <a:p>
            <a:pPr eaLnBrk="1" hangingPunct="1">
              <a:spcBef>
                <a:spcPct val="0"/>
              </a:spcBef>
            </a:pPr>
            <a:r>
              <a:rPr lang="en-ZA" baseline="0" dirty="0" smtClean="0"/>
              <a:t>Quotes weeping and wailing, etc</a:t>
            </a:r>
          </a:p>
          <a:p>
            <a:pPr eaLnBrk="1" hangingPunct="1">
              <a:spcBef>
                <a:spcPct val="0"/>
              </a:spcBef>
            </a:pPr>
            <a:endParaRPr lang="en-ZA" baseline="0" dirty="0" smtClean="0"/>
          </a:p>
          <a:p>
            <a:pPr eaLnBrk="1" hangingPunct="1">
              <a:spcBef>
                <a:spcPct val="0"/>
              </a:spcBef>
            </a:pPr>
            <a:r>
              <a:rPr lang="en-ZA" baseline="0" dirty="0" smtClean="0"/>
              <a:t>Basis is 10 commandments</a:t>
            </a:r>
          </a:p>
          <a:p>
            <a:pPr eaLnBrk="1" hangingPunct="1">
              <a:spcBef>
                <a:spcPct val="0"/>
              </a:spcBef>
            </a:pPr>
            <a:endParaRPr lang="en-ZA" baseline="0" dirty="0" smtClean="0"/>
          </a:p>
          <a:p>
            <a:pPr eaLnBrk="1" hangingPunct="1">
              <a:spcBef>
                <a:spcPct val="0"/>
              </a:spcBef>
            </a:pPr>
            <a:r>
              <a:rPr lang="en-ZA" baseline="0" dirty="0" smtClean="0"/>
              <a:t>Read “Where will YOU spend eternity?” – image of document or create a book cover and publish</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What if the account in Genesis is reasonably accurate?</a:t>
            </a:r>
          </a:p>
          <a:p>
            <a:pPr eaLnBrk="1" hangingPunct="1">
              <a:spcBef>
                <a:spcPct val="0"/>
              </a:spcBef>
            </a:pPr>
            <a:endParaRPr lang="en-ZA" baseline="0" dirty="0" smtClean="0"/>
          </a:p>
          <a:p>
            <a:pPr eaLnBrk="1" hangingPunct="1">
              <a:spcBef>
                <a:spcPct val="0"/>
              </a:spcBef>
            </a:pPr>
            <a:r>
              <a:rPr lang="en-ZA" baseline="0" dirty="0" smtClean="0"/>
              <a:t>What if there was a man called Noah or </a:t>
            </a:r>
            <a:r>
              <a:rPr lang="en-ZA" baseline="0" dirty="0" err="1" smtClean="0"/>
              <a:t>Nuh</a:t>
            </a:r>
            <a:r>
              <a:rPr lang="en-ZA" baseline="0" dirty="0" smtClean="0"/>
              <a:t> or whatever and he was saved with his family?</a:t>
            </a:r>
          </a:p>
          <a:p>
            <a:pPr eaLnBrk="1" hangingPunct="1">
              <a:spcBef>
                <a:spcPct val="0"/>
              </a:spcBef>
            </a:pPr>
            <a:endParaRPr lang="en-ZA" baseline="0" dirty="0" smtClean="0"/>
          </a:p>
          <a:p>
            <a:pPr eaLnBrk="1" hangingPunct="1">
              <a:spcBef>
                <a:spcPct val="0"/>
              </a:spcBef>
            </a:pPr>
            <a:r>
              <a:rPr lang="en-ZA" baseline="0" dirty="0" smtClean="0"/>
              <a:t>What if the Almighty really did speak to Noah and tell him to build a boat?</a:t>
            </a:r>
          </a:p>
          <a:p>
            <a:pPr eaLnBrk="1" hangingPunct="1">
              <a:spcBef>
                <a:spcPct val="0"/>
              </a:spcBef>
            </a:pPr>
            <a:endParaRPr lang="en-ZA" baseline="0" dirty="0" smtClean="0"/>
          </a:p>
          <a:p>
            <a:pPr eaLnBrk="1" hangingPunct="1">
              <a:spcBef>
                <a:spcPct val="0"/>
              </a:spcBef>
            </a:pPr>
            <a:r>
              <a:rPr lang="en-ZA" baseline="0" dirty="0" smtClean="0"/>
              <a:t>What if the Almighty DID trigger the events that caused a flood to occur?</a:t>
            </a:r>
          </a:p>
          <a:p>
            <a:pPr eaLnBrk="1" hangingPunct="1">
              <a:spcBef>
                <a:spcPct val="0"/>
              </a:spcBef>
            </a:pPr>
            <a:endParaRPr lang="en-ZA" baseline="0" dirty="0" smtClean="0"/>
          </a:p>
          <a:p>
            <a:pPr eaLnBrk="1" hangingPunct="1">
              <a:spcBef>
                <a:spcPct val="0"/>
              </a:spcBef>
            </a:pPr>
            <a:r>
              <a:rPr lang="en-ZA" baseline="0" dirty="0" smtClean="0"/>
              <a:t>A boat has been found in the right place</a:t>
            </a:r>
          </a:p>
          <a:p>
            <a:pPr eaLnBrk="1" hangingPunct="1">
              <a:spcBef>
                <a:spcPct val="0"/>
              </a:spcBef>
            </a:pPr>
            <a:endParaRPr lang="en-ZA" baseline="0" dirty="0" smtClean="0"/>
          </a:p>
          <a:p>
            <a:pPr eaLnBrk="1" hangingPunct="1">
              <a:spcBef>
                <a:spcPct val="0"/>
              </a:spcBef>
            </a:pPr>
            <a:r>
              <a:rPr lang="en-ZA" baseline="0" dirty="0" smtClean="0"/>
              <a:t>Images from Jonathan plus Google Earth</a:t>
            </a:r>
          </a:p>
          <a:p>
            <a:pPr eaLnBrk="1" hangingPunct="1">
              <a:spcBef>
                <a:spcPct val="0"/>
              </a:spcBef>
            </a:pPr>
            <a:endParaRPr lang="en-ZA" baseline="0" dirty="0" smtClean="0"/>
          </a:p>
          <a:p>
            <a:pPr eaLnBrk="1" hangingPunct="1">
              <a:spcBef>
                <a:spcPct val="0"/>
              </a:spcBef>
            </a:pPr>
            <a:r>
              <a:rPr lang="en-ZA" baseline="0" dirty="0" smtClean="0"/>
              <a:t>Archaeological finds support a family of eight and a flood and other corroborating information</a:t>
            </a:r>
          </a:p>
          <a:p>
            <a:pPr eaLnBrk="1" hangingPunct="1">
              <a:spcBef>
                <a:spcPct val="0"/>
              </a:spcBef>
            </a:pPr>
            <a:endParaRPr lang="en-ZA" baseline="0" dirty="0" smtClean="0"/>
          </a:p>
          <a:p>
            <a:pPr eaLnBrk="1" hangingPunct="1">
              <a:spcBef>
                <a:spcPct val="0"/>
              </a:spcBef>
            </a:pPr>
            <a:r>
              <a:rPr lang="en-ZA" baseline="0" dirty="0" smtClean="0"/>
              <a:t>I am fully satisfied that there WAS a flood and that it WAS a judgment and that there WERE ONLY eight people saved</a:t>
            </a:r>
          </a:p>
          <a:p>
            <a:pPr eaLnBrk="1" hangingPunct="1">
              <a:spcBef>
                <a:spcPct val="0"/>
              </a:spcBef>
            </a:pPr>
            <a:endParaRPr lang="en-ZA" baseline="0" dirty="0" smtClean="0"/>
          </a:p>
          <a:p>
            <a:pPr eaLnBrk="1" hangingPunct="1">
              <a:spcBef>
                <a:spcPct val="0"/>
              </a:spcBef>
            </a:pPr>
            <a:r>
              <a:rPr lang="en-ZA" baseline="0" dirty="0" smtClean="0"/>
              <a:t>And ALL human beings have descended from this one man with varying levels of </a:t>
            </a:r>
            <a:r>
              <a:rPr lang="en-ZA" baseline="0" dirty="0" err="1" smtClean="0"/>
              <a:t>DETERIORIATION</a:t>
            </a:r>
            <a:endParaRPr lang="en-ZA" baseline="0" dirty="0" smtClean="0"/>
          </a:p>
          <a:p>
            <a:pPr eaLnBrk="1" hangingPunct="1">
              <a:spcBef>
                <a:spcPct val="0"/>
              </a:spcBef>
            </a:pPr>
            <a:endParaRPr lang="en-ZA" baseline="0" dirty="0" smtClean="0"/>
          </a:p>
          <a:p>
            <a:pPr eaLnBrk="1" hangingPunct="1">
              <a:spcBef>
                <a:spcPct val="0"/>
              </a:spcBef>
            </a:pPr>
            <a:r>
              <a:rPr lang="en-ZA" baseline="0" dirty="0" smtClean="0"/>
              <a:t>Refer the video and the books</a:t>
            </a:r>
          </a:p>
          <a:p>
            <a:pPr eaLnBrk="1" hangingPunct="1">
              <a:spcBef>
                <a:spcPct val="0"/>
              </a:spcBef>
            </a:pPr>
            <a:endParaRPr lang="en-ZA" baseline="0" dirty="0" smtClean="0"/>
          </a:p>
          <a:p>
            <a:pPr eaLnBrk="1" hangingPunct="1">
              <a:spcBef>
                <a:spcPct val="0"/>
              </a:spcBef>
            </a:pPr>
            <a:r>
              <a:rPr lang="en-ZA" baseline="0" dirty="0" smtClean="0"/>
              <a:t>JUDGMENT??</a:t>
            </a:r>
          </a:p>
          <a:p>
            <a:pPr eaLnBrk="1" hangingPunct="1">
              <a:spcBef>
                <a:spcPct val="0"/>
              </a:spcBef>
            </a:pPr>
            <a:endParaRPr lang="en-ZA" baseline="0" dirty="0" smtClean="0"/>
          </a:p>
          <a:p>
            <a:pPr eaLnBrk="1" hangingPunct="1">
              <a:spcBef>
                <a:spcPct val="0"/>
              </a:spcBef>
            </a:pPr>
            <a:r>
              <a:rPr lang="en-ZA" baseline="0" dirty="0" smtClean="0"/>
              <a:t>Or back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Yahooshua and one or two others, also Revelation</a:t>
            </a:r>
          </a:p>
          <a:p>
            <a:pPr eaLnBrk="1" hangingPunct="1">
              <a:spcBef>
                <a:spcPct val="0"/>
              </a:spcBef>
            </a:pPr>
            <a:endParaRPr lang="en-ZA" baseline="0" dirty="0" smtClean="0"/>
          </a:p>
          <a:p>
            <a:pPr eaLnBrk="1" hangingPunct="1">
              <a:spcBef>
                <a:spcPct val="0"/>
              </a:spcBef>
            </a:pPr>
            <a:r>
              <a:rPr lang="en-ZA" baseline="0" dirty="0" smtClean="0"/>
              <a:t>Revelation 21:8, lake of fire</a:t>
            </a:r>
          </a:p>
          <a:p>
            <a:pPr eaLnBrk="1" hangingPunct="1">
              <a:spcBef>
                <a:spcPct val="0"/>
              </a:spcBef>
            </a:pPr>
            <a:endParaRPr lang="en-ZA" baseline="0" dirty="0" smtClean="0"/>
          </a:p>
          <a:p>
            <a:pPr eaLnBrk="1" hangingPunct="1">
              <a:spcBef>
                <a:spcPct val="0"/>
              </a:spcBef>
            </a:pPr>
            <a:r>
              <a:rPr lang="en-ZA" baseline="0" dirty="0" smtClean="0"/>
              <a:t>Thrones, overcome</a:t>
            </a:r>
          </a:p>
          <a:p>
            <a:pPr eaLnBrk="1" hangingPunct="1">
              <a:spcBef>
                <a:spcPct val="0"/>
              </a:spcBef>
            </a:pPr>
            <a:endParaRPr lang="en-ZA" baseline="0" dirty="0" smtClean="0"/>
          </a:p>
          <a:p>
            <a:pPr eaLnBrk="1" hangingPunct="1">
              <a:spcBef>
                <a:spcPct val="0"/>
              </a:spcBef>
            </a:pPr>
            <a:r>
              <a:rPr lang="en-ZA" baseline="0" dirty="0" smtClean="0"/>
              <a:t>Quotes weeping and wailing, etc</a:t>
            </a:r>
          </a:p>
          <a:p>
            <a:pPr eaLnBrk="1" hangingPunct="1">
              <a:spcBef>
                <a:spcPct val="0"/>
              </a:spcBef>
            </a:pPr>
            <a:endParaRPr lang="en-ZA" baseline="0" dirty="0" smtClean="0"/>
          </a:p>
          <a:p>
            <a:pPr eaLnBrk="1" hangingPunct="1">
              <a:spcBef>
                <a:spcPct val="0"/>
              </a:spcBef>
            </a:pPr>
            <a:r>
              <a:rPr lang="en-ZA" baseline="0" dirty="0" smtClean="0"/>
              <a:t>Basis is 10 commandments</a:t>
            </a:r>
          </a:p>
          <a:p>
            <a:pPr eaLnBrk="1" hangingPunct="1">
              <a:spcBef>
                <a:spcPct val="0"/>
              </a:spcBef>
            </a:pPr>
            <a:endParaRPr lang="en-ZA" baseline="0" dirty="0" smtClean="0"/>
          </a:p>
          <a:p>
            <a:pPr eaLnBrk="1" hangingPunct="1">
              <a:spcBef>
                <a:spcPct val="0"/>
              </a:spcBef>
            </a:pPr>
            <a:r>
              <a:rPr lang="en-ZA" baseline="0" dirty="0" smtClean="0"/>
              <a:t>Read “Where will YOU spend eternity?” – image of document or create a book cover and publish</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Yahooshua and one or two others, also Revelation</a:t>
            </a:r>
          </a:p>
          <a:p>
            <a:pPr eaLnBrk="1" hangingPunct="1">
              <a:spcBef>
                <a:spcPct val="0"/>
              </a:spcBef>
            </a:pPr>
            <a:endParaRPr lang="en-ZA" baseline="0" dirty="0" smtClean="0"/>
          </a:p>
          <a:p>
            <a:pPr eaLnBrk="1" hangingPunct="1">
              <a:spcBef>
                <a:spcPct val="0"/>
              </a:spcBef>
            </a:pPr>
            <a:r>
              <a:rPr lang="en-ZA" baseline="0" dirty="0" smtClean="0"/>
              <a:t>Revelation 21:8, lake of fire</a:t>
            </a:r>
          </a:p>
          <a:p>
            <a:pPr eaLnBrk="1" hangingPunct="1">
              <a:spcBef>
                <a:spcPct val="0"/>
              </a:spcBef>
            </a:pPr>
            <a:endParaRPr lang="en-ZA" baseline="0" dirty="0" smtClean="0"/>
          </a:p>
          <a:p>
            <a:pPr eaLnBrk="1" hangingPunct="1">
              <a:spcBef>
                <a:spcPct val="0"/>
              </a:spcBef>
            </a:pPr>
            <a:r>
              <a:rPr lang="en-ZA" baseline="0" dirty="0" smtClean="0"/>
              <a:t>Thrones, overcome</a:t>
            </a:r>
          </a:p>
          <a:p>
            <a:pPr eaLnBrk="1" hangingPunct="1">
              <a:spcBef>
                <a:spcPct val="0"/>
              </a:spcBef>
            </a:pPr>
            <a:endParaRPr lang="en-ZA" baseline="0" dirty="0" smtClean="0"/>
          </a:p>
          <a:p>
            <a:pPr eaLnBrk="1" hangingPunct="1">
              <a:spcBef>
                <a:spcPct val="0"/>
              </a:spcBef>
            </a:pPr>
            <a:r>
              <a:rPr lang="en-ZA" baseline="0" dirty="0" smtClean="0"/>
              <a:t>Quotes weeping and wailing, etc</a:t>
            </a:r>
          </a:p>
          <a:p>
            <a:pPr eaLnBrk="1" hangingPunct="1">
              <a:spcBef>
                <a:spcPct val="0"/>
              </a:spcBef>
            </a:pPr>
            <a:endParaRPr lang="en-ZA" baseline="0" dirty="0" smtClean="0"/>
          </a:p>
          <a:p>
            <a:pPr eaLnBrk="1" hangingPunct="1">
              <a:spcBef>
                <a:spcPct val="0"/>
              </a:spcBef>
            </a:pPr>
            <a:r>
              <a:rPr lang="en-ZA" baseline="0" dirty="0" smtClean="0"/>
              <a:t>Basis is 10 commandments</a:t>
            </a:r>
          </a:p>
          <a:p>
            <a:pPr eaLnBrk="1" hangingPunct="1">
              <a:spcBef>
                <a:spcPct val="0"/>
              </a:spcBef>
            </a:pPr>
            <a:endParaRPr lang="en-ZA" baseline="0" dirty="0" smtClean="0"/>
          </a:p>
          <a:p>
            <a:pPr eaLnBrk="1" hangingPunct="1">
              <a:spcBef>
                <a:spcPct val="0"/>
              </a:spcBef>
            </a:pPr>
            <a:r>
              <a:rPr lang="en-ZA" baseline="0" dirty="0" smtClean="0"/>
              <a:t>Read “Where will YOU spend eternity?” – image of document or create a book cover and publish</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Yahooshua and one or two others, also Revelation</a:t>
            </a:r>
          </a:p>
          <a:p>
            <a:pPr eaLnBrk="1" hangingPunct="1">
              <a:spcBef>
                <a:spcPct val="0"/>
              </a:spcBef>
            </a:pPr>
            <a:endParaRPr lang="en-ZA" baseline="0" dirty="0" smtClean="0"/>
          </a:p>
          <a:p>
            <a:pPr eaLnBrk="1" hangingPunct="1">
              <a:spcBef>
                <a:spcPct val="0"/>
              </a:spcBef>
            </a:pPr>
            <a:r>
              <a:rPr lang="en-ZA" baseline="0" dirty="0" smtClean="0"/>
              <a:t>Revelation 21:8, lake of fire</a:t>
            </a:r>
          </a:p>
          <a:p>
            <a:pPr eaLnBrk="1" hangingPunct="1">
              <a:spcBef>
                <a:spcPct val="0"/>
              </a:spcBef>
            </a:pPr>
            <a:endParaRPr lang="en-ZA" baseline="0" dirty="0" smtClean="0"/>
          </a:p>
          <a:p>
            <a:pPr eaLnBrk="1" hangingPunct="1">
              <a:spcBef>
                <a:spcPct val="0"/>
              </a:spcBef>
            </a:pPr>
            <a:r>
              <a:rPr lang="en-ZA" baseline="0" dirty="0" smtClean="0"/>
              <a:t>Thrones, overcome</a:t>
            </a:r>
          </a:p>
          <a:p>
            <a:pPr eaLnBrk="1" hangingPunct="1">
              <a:spcBef>
                <a:spcPct val="0"/>
              </a:spcBef>
            </a:pPr>
            <a:endParaRPr lang="en-ZA" baseline="0" dirty="0" smtClean="0"/>
          </a:p>
          <a:p>
            <a:pPr eaLnBrk="1" hangingPunct="1">
              <a:spcBef>
                <a:spcPct val="0"/>
              </a:spcBef>
            </a:pPr>
            <a:r>
              <a:rPr lang="en-ZA" baseline="0" dirty="0" smtClean="0"/>
              <a:t>Quotes weeping and wailing, etc</a:t>
            </a:r>
          </a:p>
          <a:p>
            <a:pPr eaLnBrk="1" hangingPunct="1">
              <a:spcBef>
                <a:spcPct val="0"/>
              </a:spcBef>
            </a:pPr>
            <a:endParaRPr lang="en-ZA" baseline="0" dirty="0" smtClean="0"/>
          </a:p>
          <a:p>
            <a:pPr eaLnBrk="1" hangingPunct="1">
              <a:spcBef>
                <a:spcPct val="0"/>
              </a:spcBef>
            </a:pPr>
            <a:r>
              <a:rPr lang="en-ZA" baseline="0" dirty="0" smtClean="0"/>
              <a:t>Basis is 10 commandments</a:t>
            </a:r>
          </a:p>
          <a:p>
            <a:pPr eaLnBrk="1" hangingPunct="1">
              <a:spcBef>
                <a:spcPct val="0"/>
              </a:spcBef>
            </a:pPr>
            <a:endParaRPr lang="en-ZA" baseline="0" dirty="0" smtClean="0"/>
          </a:p>
          <a:p>
            <a:pPr eaLnBrk="1" hangingPunct="1">
              <a:spcBef>
                <a:spcPct val="0"/>
              </a:spcBef>
            </a:pPr>
            <a:r>
              <a:rPr lang="en-ZA" baseline="0" dirty="0" smtClean="0"/>
              <a:t>Read “Where will YOU spend eternity?” – image of document or create a book cover and publish</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could be the most important decision you ever make</a:t>
            </a:r>
          </a:p>
          <a:p>
            <a:pPr eaLnBrk="1" hangingPunct="1">
              <a:spcBef>
                <a:spcPct val="0"/>
              </a:spcBef>
            </a:pPr>
            <a:endParaRPr lang="en-ZA" baseline="0" dirty="0" smtClean="0"/>
          </a:p>
          <a:p>
            <a:pPr eaLnBrk="1" hangingPunct="1">
              <a:spcBef>
                <a:spcPct val="0"/>
              </a:spcBef>
            </a:pPr>
            <a:r>
              <a:rPr lang="en-ZA" baseline="0" dirty="0" smtClean="0"/>
              <a:t>Please give it serious consideration</a:t>
            </a:r>
          </a:p>
          <a:p>
            <a:pPr eaLnBrk="1" hangingPunct="1">
              <a:spcBef>
                <a:spcPct val="0"/>
              </a:spcBef>
            </a:pPr>
            <a:endParaRPr lang="en-ZA" baseline="0" dirty="0" smtClean="0"/>
          </a:p>
          <a:p>
            <a:pPr eaLnBrk="1" hangingPunct="1">
              <a:spcBef>
                <a:spcPct val="0"/>
              </a:spcBef>
            </a:pPr>
            <a:r>
              <a:rPr lang="en-ZA" baseline="0" dirty="0" smtClean="0"/>
              <a:t>Consider also that if there can be such great error that flies in the face of such “in your face” evidence of a global flood as we have looked at in this presentation, how much more likely is it that there can be error in all sorts of other areas of teaching</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Curve from the pit to the throne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See notes from December 2010</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107" rtl="0" eaLnBrk="1" fontAlgn="auto" latinLnBrk="0" hangingPunct="1">
              <a:lnSpc>
                <a:spcPct val="100000"/>
              </a:lnSpc>
              <a:spcBef>
                <a:spcPct val="0"/>
              </a:spcBef>
              <a:spcAft>
                <a:spcPts val="0"/>
              </a:spcAft>
              <a:buClrTx/>
              <a:buSzTx/>
              <a:buFontTx/>
              <a:buNone/>
              <a:tabLst/>
              <a:defRPr/>
            </a:pPr>
            <a:r>
              <a:rPr lang="en-ZA" baseline="0" dirty="0" smtClean="0"/>
              <a:t>See notes from December 2010</a:t>
            </a:r>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107" rtl="0" eaLnBrk="1" fontAlgn="auto" latinLnBrk="0" hangingPunct="1">
              <a:lnSpc>
                <a:spcPct val="100000"/>
              </a:lnSpc>
              <a:spcBef>
                <a:spcPct val="0"/>
              </a:spcBef>
              <a:spcAft>
                <a:spcPts val="0"/>
              </a:spcAft>
              <a:buClrTx/>
              <a:buSzTx/>
              <a:buFontTx/>
              <a:buNone/>
              <a:tabLst/>
              <a:defRPr/>
            </a:pPr>
            <a:r>
              <a:rPr lang="en-ZA" baseline="0" dirty="0" smtClean="0"/>
              <a:t>See notes from December 2010</a:t>
            </a:r>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 remains of Sodom and Gomorrah HAVE been found in the place identified</a:t>
            </a:r>
          </a:p>
          <a:p>
            <a:pPr eaLnBrk="1" hangingPunct="1">
              <a:spcBef>
                <a:spcPct val="0"/>
              </a:spcBef>
            </a:pPr>
            <a:endParaRPr lang="en-ZA" baseline="0" dirty="0" smtClean="0"/>
          </a:p>
          <a:p>
            <a:pPr eaLnBrk="1" hangingPunct="1">
              <a:spcBef>
                <a:spcPct val="0"/>
              </a:spcBef>
            </a:pPr>
            <a:r>
              <a:rPr lang="en-ZA" baseline="0" dirty="0" smtClean="0"/>
              <a:t>Image from Jonathan try and find on Google Earth refer the video</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 remains of Sodom and Gomorrah HAVE been found in the place identified</a:t>
            </a:r>
          </a:p>
          <a:p>
            <a:pPr eaLnBrk="1" hangingPunct="1">
              <a:spcBef>
                <a:spcPct val="0"/>
              </a:spcBef>
            </a:pPr>
            <a:endParaRPr lang="en-ZA" baseline="0" dirty="0" smtClean="0"/>
          </a:p>
          <a:p>
            <a:pPr eaLnBrk="1" hangingPunct="1">
              <a:spcBef>
                <a:spcPct val="0"/>
              </a:spcBef>
            </a:pPr>
            <a:r>
              <a:rPr lang="en-ZA" baseline="0" dirty="0" smtClean="0"/>
              <a:t>Image from Jonathan try and find on Google Earth refer the video</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 remains of Sodom and Gomorrah HAVE been found in the place identified</a:t>
            </a:r>
          </a:p>
          <a:p>
            <a:pPr eaLnBrk="1" hangingPunct="1">
              <a:spcBef>
                <a:spcPct val="0"/>
              </a:spcBef>
            </a:pPr>
            <a:endParaRPr lang="en-ZA" baseline="0" dirty="0" smtClean="0"/>
          </a:p>
          <a:p>
            <a:pPr eaLnBrk="1" hangingPunct="1">
              <a:spcBef>
                <a:spcPct val="0"/>
              </a:spcBef>
            </a:pPr>
            <a:r>
              <a:rPr lang="en-ZA" baseline="0" dirty="0" smtClean="0"/>
              <a:t>Image from Jonathan try and find on Google Earth refer the video</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 remains of Sodom and Gomorrah HAVE been found in the place identified</a:t>
            </a:r>
          </a:p>
          <a:p>
            <a:pPr eaLnBrk="1" hangingPunct="1">
              <a:spcBef>
                <a:spcPct val="0"/>
              </a:spcBef>
            </a:pPr>
            <a:endParaRPr lang="en-ZA" baseline="0" dirty="0" smtClean="0"/>
          </a:p>
          <a:p>
            <a:pPr eaLnBrk="1" hangingPunct="1">
              <a:spcBef>
                <a:spcPct val="0"/>
              </a:spcBef>
            </a:pPr>
            <a:r>
              <a:rPr lang="en-ZA" baseline="0" dirty="0" smtClean="0"/>
              <a:t>Image from Jonathan try and find on Google Earth refer the video</a:t>
            </a:r>
          </a:p>
          <a:p>
            <a:pPr eaLnBrk="1" hangingPunct="1">
              <a:spcBef>
                <a:spcPct val="0"/>
              </a:spcBef>
            </a:pPr>
            <a:endParaRPr lang="en-ZA" baseline="0" dirty="0" smtClean="0"/>
          </a:p>
          <a:p>
            <a:pPr eaLnBrk="1" hangingPunct="1">
              <a:spcBef>
                <a:spcPct val="0"/>
              </a:spcBef>
            </a:pPr>
            <a:r>
              <a:rPr lang="en-ZA" baseline="0" dirty="0" smtClean="0"/>
              <a:t>JUDGMENT? Or bad luck?</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7" indent="0" algn="ctr">
              <a:buNone/>
              <a:defRPr>
                <a:solidFill>
                  <a:schemeClr val="tx1">
                    <a:tint val="75000"/>
                  </a:schemeClr>
                </a:solidFill>
              </a:defRPr>
            </a:lvl3pPr>
            <a:lvl4pPr marL="1371161"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7" indent="0">
              <a:buNone/>
              <a:defRPr sz="1600">
                <a:solidFill>
                  <a:schemeClr val="tx1">
                    <a:tint val="75000"/>
                  </a:schemeClr>
                </a:solidFill>
              </a:defRPr>
            </a:lvl3pPr>
            <a:lvl4pPr marL="1371161"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4" indent="0">
              <a:buNone/>
              <a:defRPr sz="2800"/>
            </a:lvl2pPr>
            <a:lvl3pPr marL="914107" indent="0">
              <a:buNone/>
              <a:defRPr sz="2400"/>
            </a:lvl3pPr>
            <a:lvl4pPr marL="1371161"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5" rIns="91411"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1" tIns="45705" rIns="91411"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fld id="{1E22E1FD-0495-4CEC-9417-0AF5BB47E6DA}" type="datetimeFigureOut">
              <a:rPr lang="en-US" smtClean="0"/>
              <a:pPr/>
              <a:t>6/15/2014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07"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2" indent="-285659" algn="l" defTabSz="9141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4" indent="-228527" algn="l" defTabSz="9141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8"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2"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5"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9"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3"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6"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file:///C:\Data\9\9ETI\DVDs\Global%20Flood\06_Presentations\08_Signs%20of%20Judgment\iStock_000009253299Wav44100.wav" TargetMode="External"/><Relationship Id="rId1" Type="http://schemas.openxmlformats.org/officeDocument/2006/relationships/audio" Target="file:///C:\Data\9\9ETI\DVDs\Global%20Flood\06_Presentations\06_Incised%20Valleys\iStock_000009253299Wav44100%20Truncate%2035%20Seconds.mp3"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7.jpeg"/><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mailto:admin@ETIMin.org" TargetMode="External"/><Relationship Id="rId7"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jpeg"/><Relationship Id="rId4" Type="http://schemas.openxmlformats.org/officeDocument/2006/relationships/hyperlink" Target="mailto:graysales@bigpond.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James@ETIMin.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dmin@ETIMin.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www.eti-ministries.org/" TargetMode="External"/><Relationship Id="rId2" Type="http://schemas.openxmlformats.org/officeDocument/2006/relationships/slideLayout" Target="../slideLayouts/slideLayout1.xml"/><Relationship Id="rId1" Type="http://schemas.openxmlformats.org/officeDocument/2006/relationships/audio" Target="file:///C:\Data\9\9ETI\DVDs\Global%20Flood\06_Presentations\08_Signs%20of%20Judgment\iStock_000009253299Wav44100%20End%20of%20Presentation.mp3" TargetMode="External"/><Relationship Id="rId6" Type="http://schemas.openxmlformats.org/officeDocument/2006/relationships/hyperlink" Target="mailto:James@ETI-Ministries.or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Stock_000009253299Wav44100 Truncate 35 Seconds.mp3">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
        <p:nvSpPr>
          <p:cNvPr id="19" name="Rectangle 18"/>
          <p:cNvSpPr/>
          <p:nvPr/>
        </p:nvSpPr>
        <p:spPr>
          <a:xfrm>
            <a:off x="8676456" y="6309320"/>
            <a:ext cx="46754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43966" y="6572272"/>
            <a:ext cx="500034"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Stock_000009253299Wav44100.wav">
            <a:hlinkClick r:id="" action="ppaction://media"/>
          </p:cNvPr>
          <p:cNvPicPr>
            <a:picLocks noRot="1" noChangeAspect="1"/>
          </p:cNvPicPr>
          <p:nvPr>
            <a:audioFile r:link="rId2"/>
          </p:nvPr>
        </p:nvPicPr>
        <p:blipFill>
          <a:blip r:embed="rId6" cstate="print">
            <a:duotone>
              <a:schemeClr val="bg2">
                <a:shade val="45000"/>
                <a:satMod val="135000"/>
              </a:schemeClr>
              <a:prstClr val="white"/>
            </a:duotone>
          </a:blip>
          <a:stretch>
            <a:fillRect/>
          </a:stretch>
        </p:blipFill>
        <p:spPr>
          <a:xfrm>
            <a:off x="8839200" y="6553200"/>
            <a:ext cx="304800" cy="304800"/>
          </a:xfrm>
          <a:prstGeom prst="rect">
            <a:avLst/>
          </a:prstGeom>
        </p:spPr>
      </p:pic>
      <p:sp>
        <p:nvSpPr>
          <p:cNvPr id="13" name="Rectangle 12"/>
          <p:cNvSpPr/>
          <p:nvPr/>
        </p:nvSpPr>
        <p:spPr>
          <a:xfrm>
            <a:off x="0" y="0"/>
            <a:ext cx="91805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73225"/>
            <a:ext cx="4929222" cy="369332"/>
          </a:xfrm>
          <a:prstGeom prst="rect">
            <a:avLst/>
          </a:prstGeom>
          <a:noFill/>
        </p:spPr>
        <p:txBody>
          <a:bodyPr wrap="square" rtlCol="0">
            <a:spAutoFit/>
          </a:bodyPr>
          <a:lstStyle/>
          <a:p>
            <a:r>
              <a:rPr lang="en-ZA" b="1" dirty="0" smtClean="0">
                <a:solidFill>
                  <a:srgbClr val="002060"/>
                </a:solidFill>
                <a:latin typeface="Verdana" pitchFamily="34" charset="0"/>
              </a:rPr>
              <a:t>End Time Issue Ministries</a:t>
            </a:r>
          </a:p>
        </p:txBody>
      </p:sp>
      <p:sp>
        <p:nvSpPr>
          <p:cNvPr id="10" name="TextBox 9"/>
          <p:cNvSpPr txBox="1"/>
          <p:nvPr/>
        </p:nvSpPr>
        <p:spPr>
          <a:xfrm>
            <a:off x="5143472" y="6273225"/>
            <a:ext cx="4000528" cy="584775"/>
          </a:xfrm>
          <a:prstGeom prst="rect">
            <a:avLst/>
          </a:prstGeom>
          <a:noFill/>
        </p:spPr>
        <p:txBody>
          <a:bodyPr wrap="square" rtlCol="0">
            <a:spAutoFit/>
          </a:bodyPr>
          <a:lstStyle/>
          <a:p>
            <a:pPr algn="r"/>
            <a:r>
              <a:rPr lang="en-ZA" sz="1600" b="1" dirty="0" smtClean="0">
                <a:solidFill>
                  <a:srgbClr val="002060"/>
                </a:solidFill>
                <a:latin typeface="Verdana" pitchFamily="34" charset="0"/>
              </a:rPr>
              <a:t>Dr James A Robertson PrEng</a:t>
            </a:r>
          </a:p>
          <a:p>
            <a:pPr algn="r"/>
            <a:endParaRPr lang="en-ZA" sz="1600" b="1" dirty="0">
              <a:solidFill>
                <a:srgbClr val="002060"/>
              </a:solidFill>
              <a:latin typeface="Verdana" pitchFamily="34" charset="0"/>
            </a:endParaRPr>
          </a:p>
        </p:txBody>
      </p:sp>
      <p:sp>
        <p:nvSpPr>
          <p:cNvPr id="20" name="Title 1"/>
          <p:cNvSpPr txBox="1">
            <a:spLocks/>
          </p:cNvSpPr>
          <p:nvPr/>
        </p:nvSpPr>
        <p:spPr>
          <a:xfrm>
            <a:off x="230812" y="698967"/>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28" name="Title 1"/>
          <p:cNvSpPr txBox="1">
            <a:spLocks/>
          </p:cNvSpPr>
          <p:nvPr/>
        </p:nvSpPr>
        <p:spPr>
          <a:xfrm>
            <a:off x="1428728" y="1714488"/>
            <a:ext cx="6429420" cy="785817"/>
          </a:xfrm>
          <a:prstGeom prst="rect">
            <a:avLst/>
          </a:prstGeom>
        </p:spPr>
        <p:txBody>
          <a:bodyPr vert="horz" lIns="91411" tIns="45705" rIns="91411" bIns="45705" rtlCol="0" anchor="ctr">
            <a:noAutofit/>
          </a:bodyPr>
          <a:lstStyle/>
          <a:p>
            <a:pPr algn="ctr">
              <a:spcBef>
                <a:spcPct val="0"/>
              </a:spcBef>
              <a:defRPr/>
            </a:pPr>
            <a:r>
              <a:rPr lang="en-US" sz="2400" b="1" dirty="0" smtClean="0">
                <a:solidFill>
                  <a:srgbClr val="002060"/>
                </a:solidFill>
                <a:latin typeface="+mj-lt"/>
                <a:ea typeface="+mj-ea"/>
                <a:cs typeface="+mj-cs"/>
              </a:rPr>
              <a:t>Part 8 – Signs of Judgment</a:t>
            </a:r>
            <a:endParaRPr lang="en-US" sz="2400" b="1" dirty="0">
              <a:solidFill>
                <a:srgbClr val="002060"/>
              </a:solidFill>
              <a:latin typeface="+mj-lt"/>
              <a:ea typeface="+mj-ea"/>
              <a:cs typeface="+mj-cs"/>
            </a:endParaRPr>
          </a:p>
        </p:txBody>
      </p:sp>
      <p:sp>
        <p:nvSpPr>
          <p:cNvPr id="11"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pic>
        <p:nvPicPr>
          <p:cNvPr id="12" name="Picture 5"/>
          <p:cNvPicPr>
            <a:picLocks noChangeAspect="1" noChangeArrowheads="1"/>
          </p:cNvPicPr>
          <p:nvPr/>
        </p:nvPicPr>
        <p:blipFill>
          <a:blip r:embed="rId7" cstate="print"/>
          <a:srcRect/>
          <a:stretch>
            <a:fillRect/>
          </a:stretch>
        </p:blipFill>
        <p:spPr bwMode="auto">
          <a:xfrm>
            <a:off x="1331640" y="2420889"/>
            <a:ext cx="3171952" cy="2016224"/>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a:stretch>
            <a:fillRect/>
          </a:stretch>
        </p:blipFill>
        <p:spPr bwMode="auto">
          <a:xfrm>
            <a:off x="4499992" y="2420889"/>
            <a:ext cx="3024336" cy="1728192"/>
          </a:xfrm>
          <a:prstGeom prst="rect">
            <a:avLst/>
          </a:prstGeom>
          <a:noFill/>
          <a:ln w="9525">
            <a:noFill/>
            <a:miter lim="800000"/>
            <a:headEnd/>
            <a:tailEnd/>
          </a:ln>
          <a:effectLst/>
        </p:spPr>
      </p:pic>
      <p:pic>
        <p:nvPicPr>
          <p:cNvPr id="16" name="Picture 4"/>
          <p:cNvPicPr>
            <a:picLocks noChangeAspect="1" noChangeArrowheads="1"/>
          </p:cNvPicPr>
          <p:nvPr/>
        </p:nvPicPr>
        <p:blipFill>
          <a:blip r:embed="rId9" cstate="print"/>
          <a:srcRect/>
          <a:stretch>
            <a:fillRect/>
          </a:stretch>
        </p:blipFill>
        <p:spPr bwMode="auto">
          <a:xfrm>
            <a:off x="1331640" y="4437112"/>
            <a:ext cx="3168352" cy="1728192"/>
          </a:xfrm>
          <a:prstGeom prst="rect">
            <a:avLst/>
          </a:prstGeom>
          <a:noFill/>
          <a:ln w="9525">
            <a:noFill/>
            <a:miter lim="800000"/>
            <a:headEnd/>
            <a:tailEnd/>
          </a:ln>
          <a:effectLst/>
        </p:spPr>
      </p:pic>
      <p:pic>
        <p:nvPicPr>
          <p:cNvPr id="17" name="Picture 2"/>
          <p:cNvPicPr>
            <a:picLocks noChangeAspect="1" noChangeArrowheads="1"/>
          </p:cNvPicPr>
          <p:nvPr/>
        </p:nvPicPr>
        <p:blipFill>
          <a:blip r:embed="rId10" cstate="print"/>
          <a:srcRect/>
          <a:stretch>
            <a:fillRect/>
          </a:stretch>
        </p:blipFill>
        <p:spPr bwMode="auto">
          <a:xfrm>
            <a:off x="4499992" y="4149080"/>
            <a:ext cx="3024335" cy="1995111"/>
          </a:xfrm>
          <a:prstGeom prst="rect">
            <a:avLst/>
          </a:prstGeom>
          <a:noFill/>
          <a:ln w="9525">
            <a:noFill/>
            <a:miter lim="800000"/>
            <a:headEnd/>
            <a:tailEnd/>
          </a:ln>
          <a:effectLst/>
        </p:spPr>
      </p:pic>
      <p:sp>
        <p:nvSpPr>
          <p:cNvPr id="21" name="TextBox 20"/>
          <p:cNvSpPr txBox="1"/>
          <p:nvPr/>
        </p:nvSpPr>
        <p:spPr>
          <a:xfrm>
            <a:off x="1619672" y="5765194"/>
            <a:ext cx="2520280" cy="400110"/>
          </a:xfrm>
          <a:prstGeom prst="rect">
            <a:avLst/>
          </a:prstGeom>
          <a:solidFill>
            <a:schemeClr val="bg1"/>
          </a:solidFill>
        </p:spPr>
        <p:txBody>
          <a:bodyPr wrap="square" rtlCol="0">
            <a:spAutoFit/>
          </a:bodyPr>
          <a:lstStyle/>
          <a:p>
            <a:pPr algn="ctr"/>
            <a:r>
              <a:rPr lang="en-ZA" sz="1000" b="1" dirty="0" smtClean="0"/>
              <a:t>Sodom and Gomorrah</a:t>
            </a:r>
          </a:p>
          <a:p>
            <a:pPr algn="ctr"/>
            <a:r>
              <a:rPr lang="en-ZA" sz="1000" b="1" dirty="0" smtClean="0"/>
              <a:t>Burned with fire</a:t>
            </a:r>
            <a:endParaRPr lang="en-US" sz="1000" b="1" dirty="0"/>
          </a:p>
        </p:txBody>
      </p:sp>
      <p:sp>
        <p:nvSpPr>
          <p:cNvPr id="23" name="TextBox 22"/>
          <p:cNvSpPr txBox="1"/>
          <p:nvPr/>
        </p:nvSpPr>
        <p:spPr>
          <a:xfrm>
            <a:off x="5004048" y="5919083"/>
            <a:ext cx="2016224" cy="246221"/>
          </a:xfrm>
          <a:prstGeom prst="rect">
            <a:avLst/>
          </a:prstGeom>
          <a:solidFill>
            <a:schemeClr val="bg1"/>
          </a:solidFill>
        </p:spPr>
        <p:txBody>
          <a:bodyPr wrap="square" rtlCol="0">
            <a:spAutoFit/>
          </a:bodyPr>
          <a:lstStyle/>
          <a:p>
            <a:pPr algn="ctr"/>
            <a:r>
              <a:rPr lang="en-ZA" sz="1000" b="1" dirty="0" smtClean="0"/>
              <a:t>Noah’s Ship / Ark</a:t>
            </a:r>
            <a:endParaRPr lang="en-US" sz="1000" b="1" dirty="0"/>
          </a:p>
        </p:txBody>
      </p:sp>
      <p:sp>
        <p:nvSpPr>
          <p:cNvPr id="24" name="TextBox 23"/>
          <p:cNvSpPr txBox="1"/>
          <p:nvPr/>
        </p:nvSpPr>
        <p:spPr>
          <a:xfrm>
            <a:off x="4932040" y="3902859"/>
            <a:ext cx="2232248" cy="246221"/>
          </a:xfrm>
          <a:prstGeom prst="rect">
            <a:avLst/>
          </a:prstGeom>
          <a:solidFill>
            <a:schemeClr val="bg1"/>
          </a:solidFill>
        </p:spPr>
        <p:txBody>
          <a:bodyPr wrap="square" rtlCol="0">
            <a:spAutoFit/>
          </a:bodyPr>
          <a:lstStyle/>
          <a:p>
            <a:pPr algn="ctr"/>
            <a:r>
              <a:rPr lang="en-ZA" sz="1000" b="1" dirty="0" smtClean="0"/>
              <a:t>Mount Sinai burned by fire</a:t>
            </a:r>
            <a:endParaRPr lang="en-US" sz="1000" b="1" dirty="0"/>
          </a:p>
        </p:txBody>
      </p:sp>
      <p:sp>
        <p:nvSpPr>
          <p:cNvPr id="25" name="TextBox 24"/>
          <p:cNvSpPr txBox="1"/>
          <p:nvPr/>
        </p:nvSpPr>
        <p:spPr>
          <a:xfrm>
            <a:off x="2051720" y="3933056"/>
            <a:ext cx="1656184" cy="246223"/>
          </a:xfrm>
          <a:prstGeom prst="rect">
            <a:avLst/>
          </a:prstGeom>
          <a:solidFill>
            <a:schemeClr val="bg1"/>
          </a:solidFill>
        </p:spPr>
        <p:txBody>
          <a:bodyPr wrap="square" rtlCol="0">
            <a:spAutoFit/>
          </a:bodyPr>
          <a:lstStyle/>
          <a:p>
            <a:pPr algn="ctr"/>
            <a:r>
              <a:rPr lang="en-ZA" sz="1000" b="1" dirty="0" smtClean="0"/>
              <a:t>Red Sea Crossing</a:t>
            </a:r>
            <a:endParaRPr lang="en-US"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10"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animEffect transition="in" filter="fade">
                                      <p:cBhvr>
                                        <p:cTn id="9" dur="2000"/>
                                        <p:tgtEl>
                                          <p:spTgt spid="11">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2000"/>
                                        <p:tgtEl>
                                          <p:spTgt spid="20">
                                            <p:txEl>
                                              <p:pRg st="0" end="0"/>
                                            </p:txEl>
                                          </p:spTgt>
                                        </p:tgtEl>
                                      </p:cBhvr>
                                    </p:animEffect>
                                  </p:childTnLst>
                                </p:cTn>
                              </p:par>
                            </p:childTnLst>
                          </p:cTn>
                        </p:par>
                        <p:par>
                          <p:cTn id="18" fill="hold">
                            <p:stCondLst>
                              <p:cond delay="6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0"/>
                                        <p:tgtEl>
                                          <p:spTgt spid="28"/>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cTn>
                              </p:par>
                            </p:childTnLst>
                          </p:cTn>
                        </p:par>
                        <p:par>
                          <p:cTn id="30" fill="hold">
                            <p:stCondLst>
                              <p:cond delay="12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par>
                          <p:cTn id="34" fill="hold">
                            <p:stCondLst>
                              <p:cond delay="14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childTnLst>
                                </p:cTn>
                              </p:par>
                            </p:childTnLst>
                          </p:cTn>
                        </p:par>
                        <p:par>
                          <p:cTn id="38" fill="hold">
                            <p:stCondLst>
                              <p:cond delay="160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cTn>
                              </p:par>
                            </p:childTnLst>
                          </p:cTn>
                        </p:par>
                        <p:par>
                          <p:cTn id="42" fill="hold">
                            <p:stCondLst>
                              <p:cond delay="18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childTnLst>
                          </p:cTn>
                        </p:par>
                        <p:par>
                          <p:cTn id="46" fill="hold">
                            <p:stCondLst>
                              <p:cond delay="200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childTnLst>
                          </p:cTn>
                        </p:par>
                        <p:par>
                          <p:cTn id="50" fill="hold">
                            <p:stCondLst>
                              <p:cond delay="22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000"/>
                                        <p:tgtEl>
                                          <p:spTgt spid="23"/>
                                        </p:tgtEl>
                                      </p:cBhvr>
                                    </p:animEffect>
                                  </p:childTnLst>
                                </p:cTn>
                              </p:par>
                            </p:childTnLst>
                          </p:cTn>
                        </p:par>
                        <p:par>
                          <p:cTn id="54" fill="hold">
                            <p:stCondLst>
                              <p:cond delay="24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2000"/>
                                        <p:tgtEl>
                                          <p:spTgt spid="9"/>
                                        </p:tgtEl>
                                      </p:cBhvr>
                                    </p:animEffect>
                                  </p:childTnLst>
                                </p:cTn>
                              </p:par>
                            </p:childTnLst>
                          </p:cTn>
                        </p:par>
                        <p:par>
                          <p:cTn id="58" fill="hold">
                            <p:stCondLst>
                              <p:cond delay="260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childTnLst>
                                </p:cTn>
                              </p:par>
                            </p:childTnLst>
                          </p:cTn>
                        </p:par>
                        <p:par>
                          <p:cTn id="62" fill="hold">
                            <p:stCondLst>
                              <p:cond delay="28000"/>
                            </p:stCondLst>
                            <p:childTnLst>
                              <p:par>
                                <p:cTn id="63" presetID="10" presetClass="exit" presetSubtype="0" fill="hold" grpId="0" nodeType="afterEffect">
                                  <p:stCondLst>
                                    <p:cond delay="0"/>
                                  </p:stCondLst>
                                  <p:childTnLst>
                                    <p:animEffect transition="out" filter="fade">
                                      <p:cBhvr>
                                        <p:cTn id="64" dur="2000"/>
                                        <p:tgtEl>
                                          <p:spTgt spid="13"/>
                                        </p:tgtEl>
                                      </p:cBhvr>
                                    </p:animEffect>
                                    <p:set>
                                      <p:cBhvr>
                                        <p:cTn id="65"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Prev" delay="0">
                      <p:tgtEl>
                        <p:sldTgt/>
                      </p:tgtEl>
                    </p:cond>
                    <p:cond evt="onStopAudio" delay="0">
                      <p:tgtEl>
                        <p:sldTgt/>
                      </p:tgtEl>
                    </p:cond>
                  </p:endCondLst>
                </p:cTn>
                <p:tgtEl>
                  <p:spTgt spid="15"/>
                </p:tgtEl>
              </p:cMediaNode>
            </p:audio>
            <p:audio>
              <p:cMediaNode>
                <p:cTn id="67"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3" grpId="0" animBg="1"/>
      <p:bldP spid="9" grpId="0"/>
      <p:bldP spid="10" grpId="0"/>
      <p:bldP spid="28" grpId="0"/>
      <p:bldP spid="21"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p:cNvPicPr>
            <a:picLocks noChangeAspect="1" noChangeArrowheads="1"/>
          </p:cNvPicPr>
          <p:nvPr/>
        </p:nvPicPr>
        <p:blipFill>
          <a:blip r:embed="rId3" cstate="print"/>
          <a:srcRect/>
          <a:stretch>
            <a:fillRect/>
          </a:stretch>
        </p:blipFill>
        <p:spPr bwMode="auto">
          <a:xfrm>
            <a:off x="2771800" y="1484002"/>
            <a:ext cx="6372201" cy="5373998"/>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Drowning of an army in the Red Sea (about 1555BC) -- Exodus</a:t>
            </a:r>
          </a:p>
        </p:txBody>
      </p:sp>
      <p:sp>
        <p:nvSpPr>
          <p:cNvPr id="16" name="Oval 15"/>
          <p:cNvSpPr/>
          <p:nvPr/>
        </p:nvSpPr>
        <p:spPr>
          <a:xfrm>
            <a:off x="6156176" y="4221088"/>
            <a:ext cx="1440160" cy="36004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4" cstate="print"/>
          <a:srcRect/>
          <a:stretch>
            <a:fillRect/>
          </a:stretch>
        </p:blipFill>
        <p:spPr bwMode="auto">
          <a:xfrm>
            <a:off x="2771800" y="1484273"/>
            <a:ext cx="7463510" cy="5373727"/>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6533854" y="1484785"/>
            <a:ext cx="2610146" cy="1656184"/>
          </a:xfrm>
          <a:prstGeom prst="rect">
            <a:avLst/>
          </a:prstGeom>
          <a:noFill/>
          <a:ln w="9525">
            <a:noFill/>
            <a:miter lim="800000"/>
            <a:headEnd/>
            <a:tailEnd/>
          </a:ln>
          <a:effectLst/>
        </p:spPr>
      </p:pic>
      <p:sp>
        <p:nvSpPr>
          <p:cNvPr id="41987" name="Rectangle 3"/>
          <p:cNvSpPr>
            <a:spLocks noGrp="1" noChangeArrowheads="1"/>
          </p:cNvSpPr>
          <p:nvPr>
            <p:ph type="body" idx="1"/>
          </p:nvPr>
        </p:nvSpPr>
        <p:spPr>
          <a:xfrm>
            <a:off x="251520" y="1484784"/>
            <a:ext cx="2520280" cy="5373216"/>
          </a:xfrm>
          <a:solidFill>
            <a:schemeClr val="bg1"/>
          </a:solidFill>
        </p:spPr>
        <p:txBody>
          <a:bodyPr>
            <a:normAutofit/>
          </a:bodyPr>
          <a:lstStyle/>
          <a:p>
            <a:pPr>
              <a:buFont typeface="Wingdings" pitchFamily="2" charset="2"/>
              <a:buChar char="Ø"/>
            </a:pPr>
            <a:r>
              <a:rPr lang="en-ZA" sz="1800" dirty="0" err="1" smtClean="0">
                <a:solidFill>
                  <a:srgbClr val="150C8E"/>
                </a:solidFill>
              </a:rPr>
              <a:t>Nuweiba</a:t>
            </a: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Gulf of Aqaba</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Right hand branch of the Red Sea</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Where Exodus positions the crossing site</a:t>
            </a:r>
          </a:p>
          <a:p>
            <a:pPr>
              <a:buFont typeface="Wingdings" pitchFamily="2" charset="2"/>
              <a:buChar char="Ø"/>
            </a:pPr>
            <a:endParaRPr lang="en-ZA" sz="1800" dirty="0" smtClean="0">
              <a:solidFill>
                <a:srgbClr val="150C8E"/>
              </a:solidFill>
            </a:endParaRPr>
          </a:p>
        </p:txBody>
      </p:sp>
      <p:cxnSp>
        <p:nvCxnSpPr>
          <p:cNvPr id="11" name="Straight Connector 10"/>
          <p:cNvCxnSpPr/>
          <p:nvPr/>
        </p:nvCxnSpPr>
        <p:spPr>
          <a:xfrm>
            <a:off x="5220072" y="4005064"/>
            <a:ext cx="1728192" cy="36004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148064" y="2348880"/>
            <a:ext cx="2592288" cy="144016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2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fade">
                                      <p:cBhvr>
                                        <p:cTn id="11" dur="2000"/>
                                        <p:tgtEl>
                                          <p:spTgt spid="140291"/>
                                        </p:tgtEl>
                                      </p:cBhvr>
                                    </p:animEffect>
                                  </p:childTnLst>
                                </p:cTn>
                              </p:par>
                            </p:childTnLst>
                          </p:cTn>
                        </p:par>
                        <p:par>
                          <p:cTn id="12" fill="hold">
                            <p:stCondLst>
                              <p:cond delay="4000"/>
                            </p:stCondLst>
                            <p:childTnLst>
                              <p:par>
                                <p:cTn id="13" presetID="2" presetClass="entr" presetSubtype="3"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Effect transition="in" filter="fade">
                                      <p:cBhvr>
                                        <p:cTn id="24" dur="2000"/>
                                        <p:tgtEl>
                                          <p:spTgt spid="41987">
                                            <p:txEl>
                                              <p:pRg st="2" end="2"/>
                                            </p:txEl>
                                          </p:spTgt>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41987">
                                            <p:txEl>
                                              <p:pRg st="4" end="4"/>
                                            </p:txEl>
                                          </p:spTgt>
                                        </p:tgtEl>
                                        <p:attrNameLst>
                                          <p:attrName>style.visibility</p:attrName>
                                        </p:attrNameLst>
                                      </p:cBhvr>
                                      <p:to>
                                        <p:strVal val="visible"/>
                                      </p:to>
                                    </p:set>
                                    <p:animEffect transition="in" filter="fade">
                                      <p:cBhvr>
                                        <p:cTn id="28" dur="2000"/>
                                        <p:tgtEl>
                                          <p:spTgt spid="41987">
                                            <p:txEl>
                                              <p:pRg st="4" end="4"/>
                                            </p:txEl>
                                          </p:spTgt>
                                        </p:tgtEl>
                                      </p:cBhvr>
                                    </p:animEffect>
                                  </p:childTnLst>
                                </p:cTn>
                              </p:par>
                            </p:childTnLst>
                          </p:cTn>
                        </p:par>
                        <p:par>
                          <p:cTn id="29" fill="hold">
                            <p:stCondLst>
                              <p:cond delay="10500"/>
                            </p:stCondLst>
                            <p:childTnLst>
                              <p:par>
                                <p:cTn id="30" presetID="10" presetClass="entr" presetSubtype="0" fill="hold" nodeType="afterEffect">
                                  <p:stCondLst>
                                    <p:cond delay="0"/>
                                  </p:stCondLst>
                                  <p:childTnLst>
                                    <p:set>
                                      <p:cBhvr>
                                        <p:cTn id="31" dur="1" fill="hold">
                                          <p:stCondLst>
                                            <p:cond delay="0"/>
                                          </p:stCondLst>
                                        </p:cTn>
                                        <p:tgtEl>
                                          <p:spTgt spid="41987">
                                            <p:txEl>
                                              <p:pRg st="6" end="6"/>
                                            </p:txEl>
                                          </p:spTgt>
                                        </p:tgtEl>
                                        <p:attrNameLst>
                                          <p:attrName>style.visibility</p:attrName>
                                        </p:attrNameLst>
                                      </p:cBhvr>
                                      <p:to>
                                        <p:strVal val="visible"/>
                                      </p:to>
                                    </p:set>
                                    <p:animEffect transition="in" filter="fade">
                                      <p:cBhvr>
                                        <p:cTn id="32" dur="2000"/>
                                        <p:tgtEl>
                                          <p:spTgt spid="41987">
                                            <p:txEl>
                                              <p:pRg st="6" end="6"/>
                                            </p:txEl>
                                          </p:spTgt>
                                        </p:tgtEl>
                                      </p:cBhvr>
                                    </p:animEffect>
                                  </p:childTnLst>
                                </p:cTn>
                              </p:par>
                            </p:childTnLst>
                          </p:cTn>
                        </p:par>
                        <p:par>
                          <p:cTn id="33" fill="hold">
                            <p:stCondLst>
                              <p:cond delay="12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p:stCondLst>
                              <p:cond delay="145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par>
                          <p:cTn id="41" fill="hold">
                            <p:stCondLst>
                              <p:cond delay="16500"/>
                            </p:stCondLst>
                            <p:childTnLst>
                              <p:par>
                                <p:cTn id="42" presetID="2" presetClass="entr" presetSubtype="3"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err="1" smtClean="0">
                <a:solidFill>
                  <a:srgbClr val="002060"/>
                </a:solidFill>
              </a:rPr>
              <a:t>Soddom</a:t>
            </a:r>
            <a:r>
              <a:rPr lang="en-ZA" sz="2400" b="1" dirty="0" smtClean="0">
                <a:solidFill>
                  <a:srgbClr val="002060"/>
                </a:solidFill>
              </a:rPr>
              <a:t> and Gomorrah turned to ash by brimstone (burning sulphur) -- Genesis</a:t>
            </a:r>
          </a:p>
        </p:txBody>
      </p:sp>
      <p:sp>
        <p:nvSpPr>
          <p:cNvPr id="41987" name="Rectangle 3"/>
          <p:cNvSpPr>
            <a:spLocks noGrp="1" noChangeArrowheads="1"/>
          </p:cNvSpPr>
          <p:nvPr>
            <p:ph type="body" idx="1"/>
          </p:nvPr>
        </p:nvSpPr>
        <p:spPr>
          <a:xfrm>
            <a:off x="251520" y="1484784"/>
            <a:ext cx="3744416" cy="5373216"/>
          </a:xfrm>
          <a:solidFill>
            <a:schemeClr val="bg1"/>
          </a:solidFill>
        </p:spPr>
        <p:txBody>
          <a:bodyPr>
            <a:normAutofit/>
          </a:bodyPr>
          <a:lstStyle/>
          <a:p>
            <a:pPr>
              <a:buFont typeface="Wingdings" pitchFamily="2" charset="2"/>
              <a:buChar char="Ø"/>
            </a:pPr>
            <a:r>
              <a:rPr lang="en-ZA" sz="1800" dirty="0" smtClean="0">
                <a:solidFill>
                  <a:srgbClr val="150C8E"/>
                </a:solidFill>
              </a:rPr>
              <a:t>Brimstone – burning sulphur from the sky</a:t>
            </a:r>
          </a:p>
          <a:p>
            <a:pPr>
              <a:buFont typeface="Wingdings" pitchFamily="2" charset="2"/>
              <a:buChar char="Ø"/>
            </a:pPr>
            <a:endParaRPr lang="en-ZA" sz="1800" dirty="0" smtClean="0">
              <a:solidFill>
                <a:srgbClr val="150C8E"/>
              </a:solidFill>
            </a:endParaRPr>
          </a:p>
          <a:p>
            <a:pPr>
              <a:buFont typeface="Wingdings" pitchFamily="2" charset="2"/>
              <a:buChar char="Ø"/>
            </a:pPr>
            <a:r>
              <a:rPr lang="en-US" sz="1800" dirty="0" smtClean="0">
                <a:solidFill>
                  <a:srgbClr val="150C8E"/>
                </a:solidFill>
              </a:rPr>
              <a:t>Genesis 19:23-24 “</a:t>
            </a:r>
            <a:r>
              <a:rPr lang="en-US" sz="1800" i="1" dirty="0" smtClean="0">
                <a:solidFill>
                  <a:srgbClr val="150C8E"/>
                </a:solidFill>
              </a:rPr>
              <a:t>The sun had risen upon the earth when Lot entered </a:t>
            </a:r>
            <a:r>
              <a:rPr lang="en-US" sz="1800" i="1" dirty="0" err="1" smtClean="0">
                <a:solidFill>
                  <a:srgbClr val="150C8E"/>
                </a:solidFill>
              </a:rPr>
              <a:t>Zoar</a:t>
            </a:r>
            <a:r>
              <a:rPr lang="en-US" sz="1800" i="1" dirty="0" smtClean="0">
                <a:solidFill>
                  <a:srgbClr val="150C8E"/>
                </a:solidFill>
              </a:rPr>
              <a:t>. Then Yah the eternally self existing {the LORD} rained brimstone and fire on Sodom and Gomorrah, from Yah the eternally self existing {the LORD} out of the heavens</a:t>
            </a:r>
            <a:r>
              <a:rPr lang="en-US" sz="1800" dirty="0" smtClean="0">
                <a:solidFill>
                  <a:srgbClr val="150C8E"/>
                </a:solidFill>
              </a:rPr>
              <a:t>.” </a:t>
            </a:r>
            <a:r>
              <a:rPr lang="en-US" sz="1800" dirty="0" err="1" smtClean="0">
                <a:solidFill>
                  <a:srgbClr val="150C8E"/>
                </a:solidFill>
              </a:rPr>
              <a:t>NKJV</a:t>
            </a:r>
            <a:endParaRPr lang="en-US"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Reduced to ash in exact location reported by Genesis</a:t>
            </a:r>
            <a:endParaRPr lang="en-US"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pic>
        <p:nvPicPr>
          <p:cNvPr id="7" name="Picture 4"/>
          <p:cNvPicPr>
            <a:picLocks noChangeAspect="1" noChangeArrowheads="1"/>
          </p:cNvPicPr>
          <p:nvPr/>
        </p:nvPicPr>
        <p:blipFill>
          <a:blip r:embed="rId3" cstate="print"/>
          <a:srcRect/>
          <a:stretch>
            <a:fillRect/>
          </a:stretch>
        </p:blipFill>
        <p:spPr bwMode="auto">
          <a:xfrm>
            <a:off x="5580112" y="1556792"/>
            <a:ext cx="3419475" cy="2447925"/>
          </a:xfrm>
          <a:prstGeom prst="rect">
            <a:avLst/>
          </a:prstGeom>
          <a:noFill/>
          <a:ln w="9525">
            <a:noFill/>
            <a:miter lim="800000"/>
            <a:headEnd/>
            <a:tailEnd/>
          </a:ln>
          <a:effectLst/>
        </p:spPr>
      </p:pic>
      <p:pic>
        <p:nvPicPr>
          <p:cNvPr id="8" name="Picture 1"/>
          <p:cNvPicPr>
            <a:picLocks noChangeAspect="1" noChangeArrowheads="1"/>
          </p:cNvPicPr>
          <p:nvPr/>
        </p:nvPicPr>
        <p:blipFill>
          <a:blip r:embed="rId4" cstate="print"/>
          <a:srcRect/>
          <a:stretch>
            <a:fillRect/>
          </a:stretch>
        </p:blipFill>
        <p:spPr bwMode="auto">
          <a:xfrm>
            <a:off x="4355976" y="4005511"/>
            <a:ext cx="4637287" cy="2852489"/>
          </a:xfrm>
          <a:prstGeom prst="rect">
            <a:avLst/>
          </a:prstGeom>
          <a:noFill/>
          <a:ln w="9525">
            <a:noFill/>
            <a:miter lim="800000"/>
            <a:headEnd/>
            <a:tailEnd/>
          </a:ln>
          <a:effectLst/>
        </p:spPr>
      </p:pic>
    </p:spTree>
    <p:extLst>
      <p:ext uri="{BB962C8B-B14F-4D97-AF65-F5344CB8AC3E}">
        <p14:creationId xmlns:p14="http://schemas.microsoft.com/office/powerpoint/2010/main" val="5614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fade">
                                      <p:cBhvr>
                                        <p:cTn id="23"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cstate="print"/>
          <a:srcRect/>
          <a:stretch>
            <a:fillRect/>
          </a:stretch>
        </p:blipFill>
        <p:spPr bwMode="auto">
          <a:xfrm>
            <a:off x="3059832" y="1413647"/>
            <a:ext cx="6084168" cy="5444353"/>
          </a:xfrm>
          <a:prstGeom prst="rect">
            <a:avLst/>
          </a:prstGeom>
          <a:noFill/>
          <a:ln w="9525">
            <a:noFill/>
            <a:miter lim="800000"/>
            <a:headEnd/>
            <a:tailEnd/>
          </a:ln>
        </p:spPr>
      </p:pic>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Sodom and Gomorrah turned to ash by brimstone</a:t>
            </a:r>
          </a:p>
        </p:txBody>
      </p:sp>
      <p:sp>
        <p:nvSpPr>
          <p:cNvPr id="11" name="Rectangle 3"/>
          <p:cNvSpPr txBox="1">
            <a:spLocks noChangeArrowheads="1"/>
          </p:cNvSpPr>
          <p:nvPr/>
        </p:nvSpPr>
        <p:spPr>
          <a:xfrm>
            <a:off x="0" y="1484784"/>
            <a:ext cx="1907704" cy="5373216"/>
          </a:xfrm>
          <a:prstGeom prst="rect">
            <a:avLst/>
          </a:prstGeom>
          <a:solidFill>
            <a:schemeClr val="bg1"/>
          </a:solidFill>
        </p:spPr>
        <p:txBody>
          <a:bodyPr vert="horz" lIns="91411" tIns="45705" rIns="91411" bIns="45705" rtlCol="0">
            <a:normAutofit/>
          </a:bodyPr>
          <a:lstStyle/>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lang="en-ZA" dirty="0" smtClean="0">
                <a:solidFill>
                  <a:srgbClr val="150C8E"/>
                </a:solidFill>
              </a:rPr>
              <a:t>Next to Dead Sea in Israel</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lang="en-ZA" dirty="0" smtClean="0">
              <a:solidFill>
                <a:srgbClr val="150C8E"/>
              </a:solidFill>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lang="en-ZA" dirty="0" smtClean="0">
                <a:solidFill>
                  <a:srgbClr val="150C8E"/>
                </a:solidFill>
              </a:rPr>
              <a:t>Aerial views</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p:txBody>
      </p:sp>
      <p:pic>
        <p:nvPicPr>
          <p:cNvPr id="6" name="Picture 2"/>
          <p:cNvPicPr>
            <a:picLocks noChangeAspect="1" noChangeArrowheads="1"/>
          </p:cNvPicPr>
          <p:nvPr/>
        </p:nvPicPr>
        <p:blipFill>
          <a:blip r:embed="rId4" cstate="print"/>
          <a:srcRect/>
          <a:stretch>
            <a:fillRect/>
          </a:stretch>
        </p:blipFill>
        <p:spPr bwMode="auto">
          <a:xfrm>
            <a:off x="2267744" y="1412776"/>
            <a:ext cx="6876256" cy="248014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2267744" y="3817407"/>
            <a:ext cx="6876256" cy="3040593"/>
          </a:xfrm>
          <a:prstGeom prst="rect">
            <a:avLst/>
          </a:prstGeom>
          <a:noFill/>
          <a:ln w="9525">
            <a:noFill/>
            <a:miter lim="800000"/>
            <a:headEnd/>
            <a:tailEnd/>
          </a:ln>
          <a:effectLst/>
        </p:spPr>
      </p:pic>
      <p:cxnSp>
        <p:nvCxnSpPr>
          <p:cNvPr id="13" name="Straight Arrow Connector 12"/>
          <p:cNvCxnSpPr/>
          <p:nvPr/>
        </p:nvCxnSpPr>
        <p:spPr>
          <a:xfrm>
            <a:off x="1547664" y="2204864"/>
            <a:ext cx="5400600" cy="100811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1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1314"/>
                                        </p:tgtEl>
                                        <p:attrNameLst>
                                          <p:attrName>style.visibility</p:attrName>
                                        </p:attrNameLst>
                                      </p:cBhvr>
                                      <p:to>
                                        <p:strVal val="visible"/>
                                      </p:to>
                                    </p:set>
                                    <p:animEffect transition="in" filter="fade">
                                      <p:cBhvr>
                                        <p:cTn id="11" dur="2000"/>
                                        <p:tgtEl>
                                          <p:spTgt spid="14131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2000"/>
                                        <p:tgtEl>
                                          <p:spTgt spid="11">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err="1" smtClean="0">
                <a:solidFill>
                  <a:srgbClr val="002060"/>
                </a:solidFill>
              </a:rPr>
              <a:t>Soddom</a:t>
            </a:r>
            <a:r>
              <a:rPr lang="en-ZA" sz="2400" b="1" dirty="0" smtClean="0">
                <a:solidFill>
                  <a:srgbClr val="002060"/>
                </a:solidFill>
              </a:rPr>
              <a:t> and Gomorrah turned to ash by brimstone</a:t>
            </a:r>
          </a:p>
        </p:txBody>
      </p:sp>
      <p:sp>
        <p:nvSpPr>
          <p:cNvPr id="11" name="Rectangle 3"/>
          <p:cNvSpPr txBox="1">
            <a:spLocks noChangeArrowheads="1"/>
          </p:cNvSpPr>
          <p:nvPr/>
        </p:nvSpPr>
        <p:spPr>
          <a:xfrm>
            <a:off x="0" y="1484784"/>
            <a:ext cx="2339752" cy="5373216"/>
          </a:xfrm>
          <a:prstGeom prst="rect">
            <a:avLst/>
          </a:prstGeom>
          <a:solidFill>
            <a:schemeClr val="bg1"/>
          </a:solidFill>
        </p:spPr>
        <p:txBody>
          <a:bodyPr vert="horz" lIns="91411" tIns="45705" rIns="91411" bIns="45705" rtlCol="0">
            <a:normAutofit/>
          </a:bodyPr>
          <a:lstStyle/>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lang="en-ZA" dirty="0" smtClean="0">
                <a:solidFill>
                  <a:srgbClr val="150C8E"/>
                </a:solidFill>
              </a:rPr>
              <a:t>Actual photo on left</a:t>
            </a: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r>
              <a:rPr lang="en-ZA" dirty="0" smtClean="0">
                <a:solidFill>
                  <a:srgbClr val="150C8E"/>
                </a:solidFill>
              </a:rPr>
              <a:t>Artists reconstruction on right (Jim </a:t>
            </a:r>
            <a:r>
              <a:rPr lang="en-ZA" dirty="0" err="1" smtClean="0">
                <a:solidFill>
                  <a:srgbClr val="150C8E"/>
                </a:solidFill>
              </a:rPr>
              <a:t>Pinkoski</a:t>
            </a:r>
            <a:r>
              <a:rPr lang="en-ZA" dirty="0" smtClean="0">
                <a:solidFill>
                  <a:srgbClr val="150C8E"/>
                </a:solidFill>
              </a:rPr>
              <a:t>)</a:t>
            </a: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a:p>
            <a:pPr marL="342790" marR="0" lvl="0" indent="-342790" algn="l" defTabSz="914107" rtl="0" eaLnBrk="1" fontAlgn="auto" latinLnBrk="0" hangingPunct="1">
              <a:lnSpc>
                <a:spcPct val="100000"/>
              </a:lnSpc>
              <a:spcBef>
                <a:spcPct val="20000"/>
              </a:spcBef>
              <a:spcAft>
                <a:spcPts val="0"/>
              </a:spcAft>
              <a:buClrTx/>
              <a:buSzTx/>
              <a:buFont typeface="Wingdings" pitchFamily="2" charset="2"/>
              <a:buChar char="Ø"/>
              <a:tabLst/>
              <a:defRPr/>
            </a:pPr>
            <a:endParaRPr kumimoji="0" lang="en-ZA" sz="1800" b="0" i="0" u="none" strike="noStrike" kern="1200" cap="none" spc="0" normalizeH="0" baseline="0" noProof="0" dirty="0" smtClean="0">
              <a:ln>
                <a:noFill/>
              </a:ln>
              <a:solidFill>
                <a:srgbClr val="150C8E"/>
              </a:solidFill>
              <a:effectLst/>
              <a:uLnTx/>
              <a:uFillTx/>
              <a:latin typeface="+mn-lt"/>
              <a:ea typeface="+mn-ea"/>
              <a:cs typeface="+mn-cs"/>
            </a:endParaRPr>
          </a:p>
        </p:txBody>
      </p:sp>
      <p:pic>
        <p:nvPicPr>
          <p:cNvPr id="142338" name="Picture 2"/>
          <p:cNvPicPr>
            <a:picLocks noChangeAspect="1" noChangeArrowheads="1"/>
          </p:cNvPicPr>
          <p:nvPr/>
        </p:nvPicPr>
        <p:blipFill>
          <a:blip r:embed="rId3" cstate="print"/>
          <a:srcRect/>
          <a:stretch>
            <a:fillRect/>
          </a:stretch>
        </p:blipFill>
        <p:spPr bwMode="auto">
          <a:xfrm>
            <a:off x="2483769" y="1484783"/>
            <a:ext cx="6552728" cy="2467761"/>
          </a:xfrm>
          <a:prstGeom prst="rect">
            <a:avLst/>
          </a:prstGeom>
          <a:noFill/>
          <a:ln w="9525">
            <a:noFill/>
            <a:miter lim="800000"/>
            <a:headEnd/>
            <a:tailEnd/>
          </a:ln>
          <a:effectLst/>
        </p:spPr>
      </p:pic>
      <p:pic>
        <p:nvPicPr>
          <p:cNvPr id="142339" name="Picture 3"/>
          <p:cNvPicPr>
            <a:picLocks noChangeAspect="1" noChangeArrowheads="1"/>
          </p:cNvPicPr>
          <p:nvPr/>
        </p:nvPicPr>
        <p:blipFill>
          <a:blip r:embed="rId4" cstate="print"/>
          <a:srcRect/>
          <a:stretch>
            <a:fillRect/>
          </a:stretch>
        </p:blipFill>
        <p:spPr bwMode="auto">
          <a:xfrm>
            <a:off x="2483768" y="4305001"/>
            <a:ext cx="6552728" cy="2436367"/>
          </a:xfrm>
          <a:prstGeom prst="rect">
            <a:avLst/>
          </a:prstGeom>
          <a:noFill/>
          <a:ln w="9525">
            <a:noFill/>
            <a:miter lim="800000"/>
            <a:headEnd/>
            <a:tailEnd/>
          </a:ln>
          <a:effectLst/>
        </p:spPr>
      </p:pic>
    </p:spTree>
    <p:extLst>
      <p:ext uri="{BB962C8B-B14F-4D97-AF65-F5344CB8AC3E}">
        <p14:creationId xmlns:p14="http://schemas.microsoft.com/office/powerpoint/2010/main" val="6181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fade">
                                      <p:cBhvr>
                                        <p:cTn id="7" dur="2000"/>
                                        <p:tgtEl>
                                          <p:spTgt spid="14233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2338"/>
                                        </p:tgtEl>
                                        <p:attrNameLst>
                                          <p:attrName>style.visibility</p:attrName>
                                        </p:attrNameLst>
                                      </p:cBhvr>
                                      <p:to>
                                        <p:strVal val="visible"/>
                                      </p:to>
                                    </p:set>
                                    <p:animEffect transition="in" filter="fade">
                                      <p:cBhvr>
                                        <p:cTn id="19" dur="2000"/>
                                        <p:tgtEl>
                                          <p:spTgt spid="14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Split rock at </a:t>
            </a:r>
            <a:r>
              <a:rPr lang="en-ZA" sz="2400" b="1" dirty="0" err="1" smtClean="0">
                <a:solidFill>
                  <a:srgbClr val="002060"/>
                </a:solidFill>
              </a:rPr>
              <a:t>Horeb</a:t>
            </a:r>
            <a:r>
              <a:rPr lang="en-ZA" sz="2400" b="1" dirty="0" smtClean="0">
                <a:solidFill>
                  <a:srgbClr val="002060"/>
                </a:solidFill>
              </a:rPr>
              <a:t> and fire burned mountain (about 1555BC) -- Exodus</a:t>
            </a:r>
          </a:p>
        </p:txBody>
      </p:sp>
      <p:sp>
        <p:nvSpPr>
          <p:cNvPr id="41987" name="Rectangle 3"/>
          <p:cNvSpPr>
            <a:spLocks noGrp="1" noChangeArrowheads="1"/>
          </p:cNvSpPr>
          <p:nvPr>
            <p:ph type="body" idx="1"/>
          </p:nvPr>
        </p:nvSpPr>
        <p:spPr>
          <a:xfrm>
            <a:off x="251520" y="1484784"/>
            <a:ext cx="3744416" cy="5373216"/>
          </a:xfrm>
          <a:solidFill>
            <a:schemeClr val="bg1"/>
          </a:solidFill>
        </p:spPr>
        <p:txBody>
          <a:bodyPr>
            <a:normAutofit/>
          </a:bodyPr>
          <a:lstStyle/>
          <a:p>
            <a:pPr>
              <a:buFont typeface="Wingdings" pitchFamily="2" charset="2"/>
              <a:buChar char="Ø"/>
            </a:pPr>
            <a:r>
              <a:rPr lang="en-ZA" sz="1800" dirty="0" smtClean="0">
                <a:solidFill>
                  <a:srgbClr val="150C8E"/>
                </a:solidFill>
              </a:rPr>
              <a:t>Split rock at </a:t>
            </a:r>
            <a:r>
              <a:rPr lang="en-ZA" sz="1800" dirty="0" err="1" smtClean="0">
                <a:solidFill>
                  <a:srgbClr val="150C8E"/>
                </a:solidFill>
              </a:rPr>
              <a:t>Horeb</a:t>
            </a:r>
            <a:r>
              <a:rPr lang="en-ZA" sz="1800" dirty="0" smtClean="0">
                <a:solidFill>
                  <a:srgbClr val="150C8E"/>
                </a:solidFill>
              </a:rPr>
              <a:t> with erosion channels as per Exodus 17:5-7</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Fire blackened mountain as per Exodus 19:16-20</a:t>
            </a: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pic>
        <p:nvPicPr>
          <p:cNvPr id="10" name="Picture 3"/>
          <p:cNvPicPr>
            <a:picLocks noChangeAspect="1" noChangeArrowheads="1"/>
          </p:cNvPicPr>
          <p:nvPr/>
        </p:nvPicPr>
        <p:blipFill>
          <a:blip r:embed="rId3" cstate="print"/>
          <a:srcRect/>
          <a:stretch>
            <a:fillRect/>
          </a:stretch>
        </p:blipFill>
        <p:spPr bwMode="auto">
          <a:xfrm>
            <a:off x="179512" y="3429000"/>
            <a:ext cx="4310743" cy="3212976"/>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a:ln w="9525">
            <a:noFill/>
            <a:miter lim="800000"/>
            <a:headEnd/>
            <a:tailEnd/>
          </a:ln>
          <a:effectLst/>
        </p:spPr>
      </p:pic>
      <p:pic>
        <p:nvPicPr>
          <p:cNvPr id="13" name="Picture 1"/>
          <p:cNvPicPr>
            <a:picLocks noChangeAspect="1" noChangeArrowheads="1"/>
          </p:cNvPicPr>
          <p:nvPr/>
        </p:nvPicPr>
        <p:blipFill>
          <a:blip r:embed="rId5" cstate="print"/>
          <a:srcRect/>
          <a:stretch>
            <a:fillRect/>
          </a:stretch>
        </p:blipFill>
        <p:spPr bwMode="auto">
          <a:xfrm>
            <a:off x="4572000" y="1484784"/>
            <a:ext cx="4572000" cy="2565919"/>
          </a:xfrm>
          <a:prstGeom prst="rect">
            <a:avLst/>
          </a:prstGeom>
          <a:noFill/>
          <a:ln w="9525">
            <a:noFill/>
            <a:miter lim="800000"/>
            <a:headEnd/>
            <a:tailEnd/>
          </a:ln>
          <a:effectLst/>
        </p:spPr>
      </p:pic>
    </p:spTree>
    <p:extLst>
      <p:ext uri="{BB962C8B-B14F-4D97-AF65-F5344CB8AC3E}">
        <p14:creationId xmlns:p14="http://schemas.microsoft.com/office/powerpoint/2010/main" val="17668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Mountain burned by fire</a:t>
            </a:r>
          </a:p>
        </p:txBody>
      </p:sp>
      <p:sp>
        <p:nvSpPr>
          <p:cNvPr id="41987" name="Rectangle 3"/>
          <p:cNvSpPr>
            <a:spLocks noGrp="1" noChangeArrowheads="1"/>
          </p:cNvSpPr>
          <p:nvPr>
            <p:ph type="body" idx="1"/>
          </p:nvPr>
        </p:nvSpPr>
        <p:spPr>
          <a:xfrm>
            <a:off x="0" y="1412776"/>
            <a:ext cx="9144000" cy="5445224"/>
          </a:xfrm>
        </p:spPr>
        <p:txBody>
          <a:bodyPr>
            <a:normAutofit fontScale="92500" lnSpcReduction="10000"/>
          </a:bodyPr>
          <a:lstStyle/>
          <a:p>
            <a:pPr>
              <a:buNone/>
            </a:pPr>
            <a:r>
              <a:rPr lang="en-US" sz="1800" dirty="0" smtClean="0"/>
              <a:t>Exodus 19:16-20 “</a:t>
            </a:r>
            <a:r>
              <a:rPr lang="en-US" sz="1800" i="1" dirty="0" smtClean="0"/>
              <a:t>Then it came to pass on the third day, in the morning, that there were </a:t>
            </a:r>
            <a:r>
              <a:rPr lang="en-US" sz="1800" i="1" dirty="0" err="1" smtClean="0"/>
              <a:t>thunderings</a:t>
            </a:r>
            <a:r>
              <a:rPr lang="en-US" sz="1800" i="1" dirty="0" smtClean="0"/>
              <a:t> and </a:t>
            </a:r>
            <a:r>
              <a:rPr lang="en-US" sz="1800" i="1" dirty="0" err="1" smtClean="0"/>
              <a:t>lightnings</a:t>
            </a:r>
            <a:r>
              <a:rPr lang="en-US" sz="1800" i="1" dirty="0" smtClean="0"/>
              <a:t>, and a thick cloud on the mountain; and the sound of the trumpet was very loud, so that all the people who were in the camp trembled. And Moses brought the people out of the camp to meet with the Almighty {God}, and they stood at the foot of the mountain.  Now Mount Sinai was completely in smoke, because </a:t>
            </a:r>
            <a:r>
              <a:rPr lang="en-US" sz="1800" b="1" i="1" dirty="0" smtClean="0">
                <a:solidFill>
                  <a:srgbClr val="0066FF"/>
                </a:solidFill>
              </a:rPr>
              <a:t>Yah the eternally self existing {the LORD} descended upon it in fire</a:t>
            </a:r>
            <a:r>
              <a:rPr lang="en-US" sz="1800" i="1" dirty="0" smtClean="0"/>
              <a:t>. Its smoke ascended like the smoke of a furnace, and the whole mountain quaked greatly.  And when the blast of the trumpet sounded long and</a:t>
            </a:r>
          </a:p>
          <a:p>
            <a:pPr>
              <a:buNone/>
            </a:pPr>
            <a:r>
              <a:rPr lang="en-US" sz="1800" i="1" dirty="0" smtClean="0"/>
              <a:t>     became louder and louder,</a:t>
            </a:r>
          </a:p>
          <a:p>
            <a:pPr>
              <a:buNone/>
            </a:pPr>
            <a:r>
              <a:rPr lang="en-US" sz="1800" i="1" dirty="0" smtClean="0"/>
              <a:t>    Moses spoke, and the Almighty</a:t>
            </a:r>
          </a:p>
          <a:p>
            <a:pPr>
              <a:buNone/>
            </a:pPr>
            <a:r>
              <a:rPr lang="en-US" sz="1800" i="1" dirty="0" smtClean="0"/>
              <a:t>    {God} answered him by voice.</a:t>
            </a:r>
          </a:p>
          <a:p>
            <a:pPr>
              <a:buNone/>
            </a:pPr>
            <a:r>
              <a:rPr lang="en-US" sz="1800" i="1" dirty="0" smtClean="0"/>
              <a:t>     Then Yah the eternally self existing</a:t>
            </a:r>
          </a:p>
          <a:p>
            <a:pPr>
              <a:buNone/>
            </a:pPr>
            <a:r>
              <a:rPr lang="en-US" sz="1800" i="1" dirty="0" smtClean="0"/>
              <a:t>    {the LORD} came down upon Mount </a:t>
            </a:r>
          </a:p>
          <a:p>
            <a:pPr>
              <a:buNone/>
            </a:pPr>
            <a:r>
              <a:rPr lang="en-US" sz="1800" i="1" dirty="0" smtClean="0"/>
              <a:t>     Sinai, on the top of the mountain.</a:t>
            </a:r>
          </a:p>
          <a:p>
            <a:pPr>
              <a:buNone/>
            </a:pPr>
            <a:r>
              <a:rPr lang="en-US" sz="1800" i="1" dirty="0" smtClean="0"/>
              <a:t>     And Yah the eternally self existing </a:t>
            </a:r>
          </a:p>
          <a:p>
            <a:pPr>
              <a:buNone/>
            </a:pPr>
            <a:r>
              <a:rPr lang="en-US" sz="1800" i="1" dirty="0" smtClean="0"/>
              <a:t>     the LORD} called Moses to the top</a:t>
            </a:r>
          </a:p>
          <a:p>
            <a:pPr>
              <a:buNone/>
            </a:pPr>
            <a:r>
              <a:rPr lang="en-US" sz="1800" i="1" dirty="0" smtClean="0"/>
              <a:t>     of the mountain, and Moses went</a:t>
            </a:r>
          </a:p>
          <a:p>
            <a:pPr>
              <a:buNone/>
            </a:pPr>
            <a:r>
              <a:rPr lang="en-US" sz="1800" i="1" dirty="0" smtClean="0"/>
              <a:t>     up</a:t>
            </a:r>
            <a:r>
              <a:rPr lang="en-US" sz="1800" dirty="0" smtClean="0"/>
              <a:t>.” </a:t>
            </a:r>
            <a:r>
              <a:rPr lang="en-US" sz="1800" dirty="0" err="1" smtClean="0"/>
              <a:t>NKJV</a:t>
            </a:r>
            <a:endParaRPr lang="en-US" sz="1800" dirty="0" smtClean="0"/>
          </a:p>
        </p:txBody>
      </p:sp>
      <p:pic>
        <p:nvPicPr>
          <p:cNvPr id="4" name="Picture 2"/>
          <p:cNvPicPr>
            <a:picLocks noChangeAspect="1" noChangeArrowheads="1"/>
          </p:cNvPicPr>
          <p:nvPr/>
        </p:nvPicPr>
        <p:blipFill>
          <a:blip r:embed="rId3" cstate="print"/>
          <a:srcRect/>
          <a:stretch>
            <a:fillRect/>
          </a:stretch>
        </p:blipFill>
        <p:spPr bwMode="auto">
          <a:xfrm>
            <a:off x="4572000" y="3429000"/>
            <a:ext cx="4572000" cy="3429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2000"/>
                                        <p:tgtEl>
                                          <p:spTgt spid="4198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987">
                                            <p:txEl>
                                              <p:pRg st="3" end="3"/>
                                            </p:txEl>
                                          </p:spTgt>
                                        </p:tgtEl>
                                        <p:attrNameLst>
                                          <p:attrName>style.visibility</p:attrName>
                                        </p:attrNameLst>
                                      </p:cBhvr>
                                      <p:to>
                                        <p:strVal val="visible"/>
                                      </p:to>
                                    </p:set>
                                    <p:animEffect transition="in" filter="fade">
                                      <p:cBhvr>
                                        <p:cTn id="20" dur="2000"/>
                                        <p:tgtEl>
                                          <p:spTgt spid="4198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fade">
                                      <p:cBhvr>
                                        <p:cTn id="23" dur="2000"/>
                                        <p:tgtEl>
                                          <p:spTgt spid="419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987">
                                            <p:txEl>
                                              <p:pRg st="5" end="5"/>
                                            </p:txEl>
                                          </p:spTgt>
                                        </p:tgtEl>
                                        <p:attrNameLst>
                                          <p:attrName>style.visibility</p:attrName>
                                        </p:attrNameLst>
                                      </p:cBhvr>
                                      <p:to>
                                        <p:strVal val="visible"/>
                                      </p:to>
                                    </p:set>
                                    <p:animEffect transition="in" filter="fade">
                                      <p:cBhvr>
                                        <p:cTn id="26" dur="2000"/>
                                        <p:tgtEl>
                                          <p:spTgt spid="4198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987">
                                            <p:txEl>
                                              <p:pRg st="6" end="6"/>
                                            </p:txEl>
                                          </p:spTgt>
                                        </p:tgtEl>
                                        <p:attrNameLst>
                                          <p:attrName>style.visibility</p:attrName>
                                        </p:attrNameLst>
                                      </p:cBhvr>
                                      <p:to>
                                        <p:strVal val="visible"/>
                                      </p:to>
                                    </p:set>
                                    <p:animEffect transition="in" filter="fade">
                                      <p:cBhvr>
                                        <p:cTn id="29" dur="2000"/>
                                        <p:tgtEl>
                                          <p:spTgt spid="4198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987">
                                            <p:txEl>
                                              <p:pRg st="7" end="7"/>
                                            </p:txEl>
                                          </p:spTgt>
                                        </p:tgtEl>
                                        <p:attrNameLst>
                                          <p:attrName>style.visibility</p:attrName>
                                        </p:attrNameLst>
                                      </p:cBhvr>
                                      <p:to>
                                        <p:strVal val="visible"/>
                                      </p:to>
                                    </p:set>
                                    <p:animEffect transition="in" filter="fade">
                                      <p:cBhvr>
                                        <p:cTn id="32" dur="2000"/>
                                        <p:tgtEl>
                                          <p:spTgt spid="4198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987">
                                            <p:txEl>
                                              <p:pRg st="8" end="8"/>
                                            </p:txEl>
                                          </p:spTgt>
                                        </p:tgtEl>
                                        <p:attrNameLst>
                                          <p:attrName>style.visibility</p:attrName>
                                        </p:attrNameLst>
                                      </p:cBhvr>
                                      <p:to>
                                        <p:strVal val="visible"/>
                                      </p:to>
                                    </p:set>
                                    <p:animEffect transition="in" filter="fade">
                                      <p:cBhvr>
                                        <p:cTn id="35" dur="2000"/>
                                        <p:tgtEl>
                                          <p:spTgt spid="4198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987">
                                            <p:txEl>
                                              <p:pRg st="9" end="9"/>
                                            </p:txEl>
                                          </p:spTgt>
                                        </p:tgtEl>
                                        <p:attrNameLst>
                                          <p:attrName>style.visibility</p:attrName>
                                        </p:attrNameLst>
                                      </p:cBhvr>
                                      <p:to>
                                        <p:strVal val="visible"/>
                                      </p:to>
                                    </p:set>
                                    <p:animEffect transition="in" filter="fade">
                                      <p:cBhvr>
                                        <p:cTn id="38" dur="2000"/>
                                        <p:tgtEl>
                                          <p:spTgt spid="4198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987">
                                            <p:txEl>
                                              <p:pRg st="10" end="10"/>
                                            </p:txEl>
                                          </p:spTgt>
                                        </p:tgtEl>
                                        <p:attrNameLst>
                                          <p:attrName>style.visibility</p:attrName>
                                        </p:attrNameLst>
                                      </p:cBhvr>
                                      <p:to>
                                        <p:strVal val="visible"/>
                                      </p:to>
                                    </p:set>
                                    <p:animEffect transition="in" filter="fade">
                                      <p:cBhvr>
                                        <p:cTn id="41"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Ten laws spoken by the Almighty on the mountain</a:t>
            </a:r>
          </a:p>
        </p:txBody>
      </p:sp>
      <p:sp>
        <p:nvSpPr>
          <p:cNvPr id="41987" name="Rectangle 3"/>
          <p:cNvSpPr>
            <a:spLocks noGrp="1" noChangeArrowheads="1"/>
          </p:cNvSpPr>
          <p:nvPr>
            <p:ph type="body" idx="1"/>
          </p:nvPr>
        </p:nvSpPr>
        <p:spPr>
          <a:xfrm>
            <a:off x="0" y="1412776"/>
            <a:ext cx="9144000" cy="5445224"/>
          </a:xfrm>
        </p:spPr>
        <p:txBody>
          <a:bodyPr>
            <a:normAutofit/>
          </a:bodyPr>
          <a:lstStyle/>
          <a:p>
            <a:pPr>
              <a:buNone/>
            </a:pPr>
            <a:r>
              <a:rPr lang="en-US" sz="1800" dirty="0" smtClean="0"/>
              <a:t>Exodus 20:1-6 "</a:t>
            </a:r>
            <a:r>
              <a:rPr lang="en-US" sz="1800" i="1" dirty="0" smtClean="0"/>
              <a:t>And the Almighty {God} spoke all these words, saying: </a:t>
            </a:r>
          </a:p>
          <a:p>
            <a:pPr>
              <a:buFont typeface="Wingdings" pitchFamily="2" charset="2"/>
              <a:buChar char="Ø"/>
            </a:pPr>
            <a:endParaRPr lang="en-US" sz="1800" i="1" dirty="0" smtClean="0"/>
          </a:p>
          <a:p>
            <a:pPr marL="342900" indent="-342900">
              <a:buFont typeface="+mj-lt"/>
              <a:buAutoNum type="arabicPeriod"/>
            </a:pPr>
            <a:r>
              <a:rPr lang="en-US" sz="1800" i="1" dirty="0" smtClean="0"/>
              <a:t>“I am Yah the eternally self existing {the LORD} your Mighty One {God}, who brought you out of the land of Egypt, out of the house of bondage.  You shall have </a:t>
            </a:r>
            <a:r>
              <a:rPr lang="en-US" sz="1800" b="1" i="1" dirty="0" smtClean="0">
                <a:solidFill>
                  <a:srgbClr val="0066FF"/>
                </a:solidFill>
              </a:rPr>
              <a:t>no other mighty ones {gods} before Me</a:t>
            </a:r>
            <a:r>
              <a:rPr lang="en-US" sz="1800" i="1" dirty="0" smtClean="0"/>
              <a:t>. </a:t>
            </a:r>
          </a:p>
          <a:p>
            <a:pPr marL="342900" indent="-342900">
              <a:buFont typeface="+mj-lt"/>
              <a:buAutoNum type="arabicPeriod"/>
            </a:pPr>
            <a:endParaRPr lang="en-US" sz="1800" i="1" dirty="0" smtClean="0"/>
          </a:p>
          <a:p>
            <a:pPr marL="342900" indent="-342900">
              <a:buFont typeface="+mj-lt"/>
              <a:buAutoNum type="arabicPeriod"/>
            </a:pPr>
            <a:r>
              <a:rPr lang="en-US" sz="1800" i="1" dirty="0" smtClean="0"/>
              <a:t>"You shall not make for yourself</a:t>
            </a:r>
          </a:p>
          <a:p>
            <a:pPr marL="342900" indent="-342900">
              <a:buNone/>
            </a:pPr>
            <a:r>
              <a:rPr lang="en-US" sz="1800" i="1" dirty="0" smtClean="0"/>
              <a:t>     a carved image -- any likeness of</a:t>
            </a:r>
          </a:p>
          <a:p>
            <a:pPr marL="342900" indent="-342900">
              <a:buNone/>
            </a:pPr>
            <a:r>
              <a:rPr lang="en-US" sz="1800" i="1" dirty="0" smtClean="0"/>
              <a:t>     anything that is in heaven above,</a:t>
            </a:r>
          </a:p>
          <a:p>
            <a:pPr marL="342900" indent="-342900">
              <a:buNone/>
            </a:pPr>
            <a:r>
              <a:rPr lang="en-US" sz="1800" i="1" dirty="0" smtClean="0"/>
              <a:t>     or that is in the earth beneath,</a:t>
            </a:r>
          </a:p>
          <a:p>
            <a:pPr marL="342900" indent="-342900">
              <a:buNone/>
            </a:pPr>
            <a:r>
              <a:rPr lang="en-US" sz="1800" i="1" dirty="0" smtClean="0"/>
              <a:t>     or that is in the water under the</a:t>
            </a:r>
          </a:p>
          <a:p>
            <a:pPr marL="342900" indent="-342900">
              <a:buNone/>
            </a:pPr>
            <a:r>
              <a:rPr lang="en-US" sz="1800" i="1" dirty="0" smtClean="0"/>
              <a:t>     earth; </a:t>
            </a:r>
            <a:r>
              <a:rPr lang="en-US" sz="1800" b="1" i="1" dirty="0" smtClean="0">
                <a:solidFill>
                  <a:srgbClr val="0066FF"/>
                </a:solidFill>
              </a:rPr>
              <a:t>you shall not bow down to</a:t>
            </a:r>
          </a:p>
          <a:p>
            <a:pPr marL="342900" indent="-342900">
              <a:buNone/>
            </a:pPr>
            <a:r>
              <a:rPr lang="en-US" sz="1800" b="1" i="1" dirty="0" smtClean="0">
                <a:solidFill>
                  <a:srgbClr val="0066FF"/>
                </a:solidFill>
              </a:rPr>
              <a:t>     them nor serve them</a:t>
            </a:r>
            <a:r>
              <a:rPr lang="en-US" sz="1800" i="1" dirty="0" smtClean="0"/>
              <a:t>.”</a:t>
            </a:r>
            <a:r>
              <a:rPr lang="en-US" sz="1800" dirty="0" smtClean="0"/>
              <a:t>" </a:t>
            </a:r>
            <a:r>
              <a:rPr lang="en-US" sz="1800" dirty="0" err="1" smtClean="0"/>
              <a:t>NKJV</a:t>
            </a:r>
            <a:endParaRPr lang="en-US" sz="1800" dirty="0" smtClean="0"/>
          </a:p>
        </p:txBody>
      </p:sp>
      <p:pic>
        <p:nvPicPr>
          <p:cNvPr id="4" name="Picture 2"/>
          <p:cNvPicPr>
            <a:picLocks noChangeAspect="1" noChangeArrowheads="1"/>
          </p:cNvPicPr>
          <p:nvPr/>
        </p:nvPicPr>
        <p:blipFill>
          <a:blip r:embed="rId3" cstate="print"/>
          <a:srcRect/>
          <a:stretch>
            <a:fillRect/>
          </a:stretch>
        </p:blipFill>
        <p:spPr bwMode="auto">
          <a:xfrm>
            <a:off x="4764021" y="3573016"/>
            <a:ext cx="4379978" cy="32849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fade">
                                      <p:cBhvr>
                                        <p:cTn id="22" dur="2000"/>
                                        <p:tgtEl>
                                          <p:spTgt spid="4198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Effect transition="in" filter="fade">
                                      <p:cBhvr>
                                        <p:cTn id="25" dur="2000"/>
                                        <p:tgtEl>
                                          <p:spTgt spid="4198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animEffect transition="in" filter="fade">
                                      <p:cBhvr>
                                        <p:cTn id="28" dur="2000"/>
                                        <p:tgtEl>
                                          <p:spTgt spid="4198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987">
                                            <p:txEl>
                                              <p:pRg st="8" end="8"/>
                                            </p:txEl>
                                          </p:spTgt>
                                        </p:tgtEl>
                                        <p:attrNameLst>
                                          <p:attrName>style.visibility</p:attrName>
                                        </p:attrNameLst>
                                      </p:cBhvr>
                                      <p:to>
                                        <p:strVal val="visible"/>
                                      </p:to>
                                    </p:set>
                                    <p:animEffect transition="in" filter="fade">
                                      <p:cBhvr>
                                        <p:cTn id="31" dur="2000"/>
                                        <p:tgtEl>
                                          <p:spTgt spid="4198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987">
                                            <p:txEl>
                                              <p:pRg st="9" end="9"/>
                                            </p:txEl>
                                          </p:spTgt>
                                        </p:tgtEl>
                                        <p:attrNameLst>
                                          <p:attrName>style.visibility</p:attrName>
                                        </p:attrNameLst>
                                      </p:cBhvr>
                                      <p:to>
                                        <p:strVal val="visible"/>
                                      </p:to>
                                    </p:set>
                                    <p:animEffect transition="in" filter="fade">
                                      <p:cBhvr>
                                        <p:cTn id="34" dur="2000"/>
                                        <p:tgtEl>
                                          <p:spTgt spid="41987">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987">
                                            <p:txEl>
                                              <p:pRg st="10" end="10"/>
                                            </p:txEl>
                                          </p:spTgt>
                                        </p:tgtEl>
                                        <p:attrNameLst>
                                          <p:attrName>style.visibility</p:attrName>
                                        </p:attrNameLst>
                                      </p:cBhvr>
                                      <p:to>
                                        <p:strVal val="visible"/>
                                      </p:to>
                                    </p:set>
                                    <p:animEffect transition="in" filter="fade">
                                      <p:cBhvr>
                                        <p:cTn id="3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a:r>
              <a:rPr lang="en-ZA" sz="2400" b="1" dirty="0" smtClean="0">
                <a:solidFill>
                  <a:srgbClr val="002060"/>
                </a:solidFill>
              </a:rPr>
              <a:t>Ten laws spoken by the Almighty on the mountain</a:t>
            </a:r>
          </a:p>
        </p:txBody>
      </p:sp>
      <p:sp>
        <p:nvSpPr>
          <p:cNvPr id="41987" name="Rectangle 3"/>
          <p:cNvSpPr>
            <a:spLocks noGrp="1" noChangeArrowheads="1"/>
          </p:cNvSpPr>
          <p:nvPr>
            <p:ph type="body" idx="1"/>
          </p:nvPr>
        </p:nvSpPr>
        <p:spPr>
          <a:xfrm>
            <a:off x="0" y="1412776"/>
            <a:ext cx="9144000" cy="5445224"/>
          </a:xfrm>
        </p:spPr>
        <p:txBody>
          <a:bodyPr>
            <a:normAutofit/>
          </a:bodyPr>
          <a:lstStyle/>
          <a:p>
            <a:pPr>
              <a:buNone/>
            </a:pPr>
            <a:r>
              <a:rPr lang="en-US" sz="1800" dirty="0" smtClean="0"/>
              <a:t>Exodus 20:7-10 </a:t>
            </a:r>
            <a:r>
              <a:rPr lang="en-US" sz="1800" i="1" dirty="0" smtClean="0"/>
              <a:t>““3. You shall </a:t>
            </a:r>
            <a:r>
              <a:rPr lang="en-US" sz="1800" b="1" i="1" dirty="0" smtClean="0">
                <a:solidFill>
                  <a:srgbClr val="0066FF"/>
                </a:solidFill>
              </a:rPr>
              <a:t>not take the name of Yah the eternally self existing {the LORD} your Mighty One {God} in vain</a:t>
            </a:r>
            <a:r>
              <a:rPr lang="en-US" sz="1800" i="1" dirty="0" smtClean="0"/>
              <a:t>, for Yah the eternally self existing {the LORD} will not hold him guiltless who takes His name in vain. </a:t>
            </a:r>
          </a:p>
          <a:p>
            <a:endParaRPr lang="en-US" sz="1800" i="1" dirty="0" smtClean="0"/>
          </a:p>
          <a:p>
            <a:pPr>
              <a:buNone/>
            </a:pPr>
            <a:r>
              <a:rPr lang="en-US" sz="1800" i="1" dirty="0" smtClean="0"/>
              <a:t>4. "</a:t>
            </a:r>
            <a:r>
              <a:rPr lang="en-US" sz="1800" b="1" i="1" dirty="0" smtClean="0">
                <a:solidFill>
                  <a:srgbClr val="0066FF"/>
                </a:solidFill>
              </a:rPr>
              <a:t>Remember the Sabbath day (Saturday), to keep it holy</a:t>
            </a:r>
            <a:r>
              <a:rPr lang="en-US" sz="1800" i="1" dirty="0" smtClean="0"/>
              <a:t>. 9 Six days you shall labor and do all your work, 10 but the </a:t>
            </a:r>
            <a:r>
              <a:rPr lang="en-US" sz="1800" b="1" i="1" dirty="0" smtClean="0">
                <a:solidFill>
                  <a:srgbClr val="0066FF"/>
                </a:solidFill>
              </a:rPr>
              <a:t>seventh day</a:t>
            </a:r>
            <a:r>
              <a:rPr lang="en-US" sz="1800" i="1" dirty="0" smtClean="0"/>
              <a:t> is the Sabbath of Yah the eternally self</a:t>
            </a:r>
          </a:p>
          <a:p>
            <a:pPr>
              <a:buNone/>
            </a:pPr>
            <a:r>
              <a:rPr lang="en-US" sz="1800" i="1" dirty="0" smtClean="0"/>
              <a:t>     existing {the LORD} your Mighty</a:t>
            </a:r>
          </a:p>
          <a:p>
            <a:pPr>
              <a:buNone/>
            </a:pPr>
            <a:r>
              <a:rPr lang="en-US" sz="1800" i="1" dirty="0" smtClean="0"/>
              <a:t>     One {God}. In it </a:t>
            </a:r>
            <a:r>
              <a:rPr lang="en-US" sz="1800" b="1" i="1" dirty="0" smtClean="0">
                <a:solidFill>
                  <a:srgbClr val="0066FF"/>
                </a:solidFill>
              </a:rPr>
              <a:t>you shall do no</a:t>
            </a:r>
          </a:p>
          <a:p>
            <a:pPr>
              <a:buNone/>
            </a:pPr>
            <a:r>
              <a:rPr lang="en-US" sz="1800" b="1" i="1" dirty="0" smtClean="0">
                <a:solidFill>
                  <a:srgbClr val="0066FF"/>
                </a:solidFill>
              </a:rPr>
              <a:t>     work</a:t>
            </a:r>
            <a:r>
              <a:rPr lang="en-US" sz="1800" i="1" dirty="0" smtClean="0"/>
              <a:t>: you, nor your son, nor your</a:t>
            </a:r>
          </a:p>
          <a:p>
            <a:pPr>
              <a:buNone/>
            </a:pPr>
            <a:r>
              <a:rPr lang="en-US" sz="1800" i="1" dirty="0" smtClean="0"/>
              <a:t>     daughter, nor your male servant,</a:t>
            </a:r>
          </a:p>
          <a:p>
            <a:pPr>
              <a:buNone/>
            </a:pPr>
            <a:r>
              <a:rPr lang="en-US" sz="1800" i="1" dirty="0" smtClean="0"/>
              <a:t>     nor your female servant, nor your</a:t>
            </a:r>
          </a:p>
          <a:p>
            <a:pPr>
              <a:buNone/>
            </a:pPr>
            <a:r>
              <a:rPr lang="en-US" sz="1800" i="1" dirty="0" smtClean="0"/>
              <a:t>     cattle, nor your stranger who is </a:t>
            </a:r>
          </a:p>
          <a:p>
            <a:pPr>
              <a:buNone/>
            </a:pPr>
            <a:r>
              <a:rPr lang="en-US" sz="1800" i="1" dirty="0" smtClean="0"/>
              <a:t>     within your gates</a:t>
            </a:r>
            <a:r>
              <a:rPr lang="en-US" sz="1800" dirty="0" smtClean="0"/>
              <a:t>.””</a:t>
            </a:r>
          </a:p>
        </p:txBody>
      </p:sp>
      <p:pic>
        <p:nvPicPr>
          <p:cNvPr id="4" name="Picture 2"/>
          <p:cNvPicPr>
            <a:picLocks noChangeAspect="1" noChangeArrowheads="1"/>
          </p:cNvPicPr>
          <p:nvPr/>
        </p:nvPicPr>
        <p:blipFill>
          <a:blip r:embed="rId3" cstate="print"/>
          <a:srcRect/>
          <a:stretch>
            <a:fillRect/>
          </a:stretch>
        </p:blipFill>
        <p:spPr bwMode="auto">
          <a:xfrm>
            <a:off x="4572000" y="3573016"/>
            <a:ext cx="4572000" cy="32849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987">
                                            <p:txEl>
                                              <p:pRg st="3" end="3"/>
                                            </p:txEl>
                                          </p:spTgt>
                                        </p:tgtEl>
                                        <p:attrNameLst>
                                          <p:attrName>style.visibility</p:attrName>
                                        </p:attrNameLst>
                                      </p:cBhvr>
                                      <p:to>
                                        <p:strVal val="visible"/>
                                      </p:to>
                                    </p:set>
                                    <p:animEffect transition="in" filter="fade">
                                      <p:cBhvr>
                                        <p:cTn id="18" dur="2000"/>
                                        <p:tgtEl>
                                          <p:spTgt spid="419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Effect transition="in" filter="fade">
                                      <p:cBhvr>
                                        <p:cTn id="21" dur="2000"/>
                                        <p:tgtEl>
                                          <p:spTgt spid="4198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987">
                                            <p:txEl>
                                              <p:pRg st="5" end="5"/>
                                            </p:txEl>
                                          </p:spTgt>
                                        </p:tgtEl>
                                        <p:attrNameLst>
                                          <p:attrName>style.visibility</p:attrName>
                                        </p:attrNameLst>
                                      </p:cBhvr>
                                      <p:to>
                                        <p:strVal val="visible"/>
                                      </p:to>
                                    </p:set>
                                    <p:animEffect transition="in" filter="fade">
                                      <p:cBhvr>
                                        <p:cTn id="24" dur="2000"/>
                                        <p:tgtEl>
                                          <p:spTgt spid="4198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animEffect transition="in" filter="fade">
                                      <p:cBhvr>
                                        <p:cTn id="27" dur="2000"/>
                                        <p:tgtEl>
                                          <p:spTgt spid="4198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987">
                                            <p:txEl>
                                              <p:pRg st="7" end="7"/>
                                            </p:txEl>
                                          </p:spTgt>
                                        </p:tgtEl>
                                        <p:attrNameLst>
                                          <p:attrName>style.visibility</p:attrName>
                                        </p:attrNameLst>
                                      </p:cBhvr>
                                      <p:to>
                                        <p:strVal val="visible"/>
                                      </p:to>
                                    </p:set>
                                    <p:animEffect transition="in" filter="fade">
                                      <p:cBhvr>
                                        <p:cTn id="30" dur="2000"/>
                                        <p:tgtEl>
                                          <p:spTgt spid="4198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987">
                                            <p:txEl>
                                              <p:pRg st="8" end="8"/>
                                            </p:txEl>
                                          </p:spTgt>
                                        </p:tgtEl>
                                        <p:attrNameLst>
                                          <p:attrName>style.visibility</p:attrName>
                                        </p:attrNameLst>
                                      </p:cBhvr>
                                      <p:to>
                                        <p:strVal val="visible"/>
                                      </p:to>
                                    </p:set>
                                    <p:animEffect transition="in" filter="fade">
                                      <p:cBhvr>
                                        <p:cTn id="33" dur="2000"/>
                                        <p:tgtEl>
                                          <p:spTgt spid="4198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animEffect transition="in" filter="fade">
                                      <p:cBhvr>
                                        <p:cTn id="36" dur="20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a:r>
              <a:rPr lang="en-ZA" sz="2400" b="1" dirty="0" smtClean="0">
                <a:solidFill>
                  <a:srgbClr val="002060"/>
                </a:solidFill>
              </a:rPr>
              <a:t>Ten laws spoken by the Almighty on the mountain</a:t>
            </a:r>
          </a:p>
        </p:txBody>
      </p:sp>
      <p:sp>
        <p:nvSpPr>
          <p:cNvPr id="41987" name="Rectangle 3"/>
          <p:cNvSpPr>
            <a:spLocks noGrp="1" noChangeArrowheads="1"/>
          </p:cNvSpPr>
          <p:nvPr>
            <p:ph type="body" idx="1"/>
          </p:nvPr>
        </p:nvSpPr>
        <p:spPr>
          <a:xfrm>
            <a:off x="0" y="1584176"/>
            <a:ext cx="9144000" cy="5445224"/>
          </a:xfrm>
        </p:spPr>
        <p:txBody>
          <a:bodyPr>
            <a:normAutofit fontScale="92500" lnSpcReduction="20000"/>
          </a:bodyPr>
          <a:lstStyle/>
          <a:p>
            <a:pPr>
              <a:buNone/>
            </a:pPr>
            <a:r>
              <a:rPr lang="en-US" sz="1800" dirty="0" smtClean="0"/>
              <a:t>Exodus 20:12-17 “”</a:t>
            </a:r>
            <a:r>
              <a:rPr lang="en-US" sz="1800" i="1" dirty="0" smtClean="0"/>
              <a:t>5. </a:t>
            </a:r>
            <a:r>
              <a:rPr lang="en-US" sz="1800" b="1" i="1" dirty="0" smtClean="0">
                <a:solidFill>
                  <a:srgbClr val="0066FF"/>
                </a:solidFill>
              </a:rPr>
              <a:t>Honor your father and your mother</a:t>
            </a:r>
            <a:r>
              <a:rPr lang="en-US" sz="1800" i="1" dirty="0" smtClean="0"/>
              <a:t>, that your days may be long upon the land which Yah the eternally self existing {the LORD} your Mighty One {God} is giving you. </a:t>
            </a:r>
          </a:p>
          <a:p>
            <a:endParaRPr lang="en-US" sz="1800" i="1" dirty="0" smtClean="0"/>
          </a:p>
          <a:p>
            <a:pPr>
              <a:buNone/>
            </a:pPr>
            <a:r>
              <a:rPr lang="en-US" sz="1800" i="1" dirty="0" smtClean="0"/>
              <a:t>6. "You shall </a:t>
            </a:r>
            <a:r>
              <a:rPr lang="en-US" sz="1800" b="1" i="1" dirty="0" smtClean="0">
                <a:solidFill>
                  <a:srgbClr val="0066FF"/>
                </a:solidFill>
              </a:rPr>
              <a:t>not murder</a:t>
            </a:r>
            <a:r>
              <a:rPr lang="en-US" sz="1800" i="1" dirty="0" smtClean="0"/>
              <a:t>. </a:t>
            </a:r>
          </a:p>
          <a:p>
            <a:pPr>
              <a:buNone/>
            </a:pPr>
            <a:endParaRPr lang="en-US" sz="1800" i="1" dirty="0" smtClean="0"/>
          </a:p>
          <a:p>
            <a:pPr>
              <a:buNone/>
            </a:pPr>
            <a:r>
              <a:rPr lang="en-US" sz="1800" i="1" dirty="0" smtClean="0"/>
              <a:t>7. "You shall </a:t>
            </a:r>
            <a:r>
              <a:rPr lang="en-US" sz="1800" b="1" i="1" dirty="0" smtClean="0">
                <a:solidFill>
                  <a:srgbClr val="0066FF"/>
                </a:solidFill>
              </a:rPr>
              <a:t>not commit adultery</a:t>
            </a:r>
            <a:r>
              <a:rPr lang="en-US" sz="1800" i="1" dirty="0" smtClean="0"/>
              <a:t>. </a:t>
            </a:r>
          </a:p>
          <a:p>
            <a:endParaRPr lang="en-US" sz="1800" i="1" dirty="0" smtClean="0"/>
          </a:p>
          <a:p>
            <a:pPr>
              <a:buNone/>
            </a:pPr>
            <a:r>
              <a:rPr lang="en-US" sz="1800" i="1" dirty="0" smtClean="0"/>
              <a:t>8. "You shall </a:t>
            </a:r>
            <a:r>
              <a:rPr lang="en-US" sz="1800" b="1" i="1" dirty="0" smtClean="0">
                <a:solidFill>
                  <a:srgbClr val="0066FF"/>
                </a:solidFill>
              </a:rPr>
              <a:t>not steal</a:t>
            </a:r>
            <a:r>
              <a:rPr lang="en-US" sz="1800" i="1" dirty="0" smtClean="0"/>
              <a:t>. </a:t>
            </a:r>
          </a:p>
          <a:p>
            <a:endParaRPr lang="en-US" sz="1800" i="1" dirty="0" smtClean="0"/>
          </a:p>
          <a:p>
            <a:pPr>
              <a:buNone/>
            </a:pPr>
            <a:r>
              <a:rPr lang="en-US" sz="1800" i="1" dirty="0" smtClean="0"/>
              <a:t>9. "You shall </a:t>
            </a:r>
            <a:r>
              <a:rPr lang="en-US" sz="1800" b="1" i="1" dirty="0" smtClean="0">
                <a:solidFill>
                  <a:srgbClr val="0066FF"/>
                </a:solidFill>
              </a:rPr>
              <a:t>not bear false witness</a:t>
            </a:r>
          </a:p>
          <a:p>
            <a:pPr>
              <a:buNone/>
            </a:pPr>
            <a:r>
              <a:rPr lang="en-US" sz="1800" i="1" dirty="0" smtClean="0"/>
              <a:t>     against your neighbor. </a:t>
            </a:r>
          </a:p>
          <a:p>
            <a:endParaRPr lang="en-US" sz="1800" i="1" dirty="0" smtClean="0"/>
          </a:p>
          <a:p>
            <a:pPr>
              <a:buNone/>
            </a:pPr>
            <a:r>
              <a:rPr lang="en-US" sz="1800" i="1" dirty="0" smtClean="0"/>
              <a:t>10 "You shall </a:t>
            </a:r>
            <a:r>
              <a:rPr lang="en-US" sz="1800" b="1" i="1" dirty="0" smtClean="0">
                <a:solidFill>
                  <a:srgbClr val="0066FF"/>
                </a:solidFill>
              </a:rPr>
              <a:t>not covet </a:t>
            </a:r>
            <a:r>
              <a:rPr lang="en-US" sz="1800" i="1" dirty="0" smtClean="0"/>
              <a:t>your neighbor's</a:t>
            </a:r>
          </a:p>
          <a:p>
            <a:pPr>
              <a:buNone/>
            </a:pPr>
            <a:r>
              <a:rPr lang="en-US" sz="1800" i="1" dirty="0" smtClean="0"/>
              <a:t>     house; you shall not covet your </a:t>
            </a:r>
          </a:p>
          <a:p>
            <a:pPr>
              <a:buNone/>
            </a:pPr>
            <a:r>
              <a:rPr lang="en-US" sz="1800" i="1" dirty="0" smtClean="0"/>
              <a:t>     neighbor's wife, nor his male </a:t>
            </a:r>
          </a:p>
          <a:p>
            <a:pPr>
              <a:buNone/>
            </a:pPr>
            <a:r>
              <a:rPr lang="en-US" sz="1800" i="1" dirty="0" smtClean="0"/>
              <a:t>     servant, nor his female servant,</a:t>
            </a:r>
          </a:p>
          <a:p>
            <a:pPr>
              <a:buNone/>
            </a:pPr>
            <a:r>
              <a:rPr lang="en-US" sz="1800" i="1" dirty="0" smtClean="0"/>
              <a:t>     nor his ox, nor his donkey, </a:t>
            </a:r>
          </a:p>
          <a:p>
            <a:pPr>
              <a:buNone/>
            </a:pPr>
            <a:r>
              <a:rPr lang="en-US" sz="1800" i="1" dirty="0" smtClean="0"/>
              <a:t>     nor anything that is your neighbor's."</a:t>
            </a:r>
            <a:r>
              <a:rPr lang="en-US" sz="1800" dirty="0" smtClean="0"/>
              <a:t>“</a:t>
            </a:r>
          </a:p>
          <a:p>
            <a:pPr>
              <a:buNone/>
            </a:pPr>
            <a:r>
              <a:rPr lang="en-US" sz="1800" dirty="0" smtClean="0"/>
              <a:t>     </a:t>
            </a:r>
            <a:r>
              <a:rPr lang="en-US" sz="1800" dirty="0" err="1" smtClean="0"/>
              <a:t>NKJV</a:t>
            </a:r>
            <a:endParaRPr lang="en-US" sz="1800" dirty="0" smtClean="0"/>
          </a:p>
        </p:txBody>
      </p:sp>
      <p:pic>
        <p:nvPicPr>
          <p:cNvPr id="4" name="Picture 2"/>
          <p:cNvPicPr>
            <a:picLocks noChangeAspect="1" noChangeArrowheads="1"/>
          </p:cNvPicPr>
          <p:nvPr/>
        </p:nvPicPr>
        <p:blipFill>
          <a:blip r:embed="rId3" cstate="print"/>
          <a:srcRect/>
          <a:stretch>
            <a:fillRect/>
          </a:stretch>
        </p:blipFill>
        <p:spPr bwMode="auto">
          <a:xfrm>
            <a:off x="4644008" y="3429000"/>
            <a:ext cx="4499992" cy="3429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2000"/>
                                        <p:tgtEl>
                                          <p:spTgt spid="41987">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987">
                                            <p:txEl>
                                              <p:pRg st="9" end="9"/>
                                            </p:txEl>
                                          </p:spTgt>
                                        </p:tgtEl>
                                        <p:attrNameLst>
                                          <p:attrName>style.visibility</p:attrName>
                                        </p:attrNameLst>
                                      </p:cBhvr>
                                      <p:to>
                                        <p:strVal val="visible"/>
                                      </p:to>
                                    </p:set>
                                    <p:animEffect transition="in" filter="fade">
                                      <p:cBhvr>
                                        <p:cTn id="30" dur="2000"/>
                                        <p:tgtEl>
                                          <p:spTgt spid="41987">
                                            <p:txEl>
                                              <p:pRg st="9" end="9"/>
                                            </p:txEl>
                                          </p:spTgt>
                                        </p:tgtEl>
                                      </p:cBhvr>
                                    </p:animEffect>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41987">
                                            <p:txEl>
                                              <p:pRg st="11" end="11"/>
                                            </p:txEl>
                                          </p:spTgt>
                                        </p:tgtEl>
                                        <p:attrNameLst>
                                          <p:attrName>style.visibility</p:attrName>
                                        </p:attrNameLst>
                                      </p:cBhvr>
                                      <p:to>
                                        <p:strVal val="visible"/>
                                      </p:to>
                                    </p:set>
                                    <p:animEffect transition="in" filter="fade">
                                      <p:cBhvr>
                                        <p:cTn id="34" dur="2000"/>
                                        <p:tgtEl>
                                          <p:spTgt spid="41987">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987">
                                            <p:txEl>
                                              <p:pRg st="12" end="12"/>
                                            </p:txEl>
                                          </p:spTgt>
                                        </p:tgtEl>
                                        <p:attrNameLst>
                                          <p:attrName>style.visibility</p:attrName>
                                        </p:attrNameLst>
                                      </p:cBhvr>
                                      <p:to>
                                        <p:strVal val="visible"/>
                                      </p:to>
                                    </p:set>
                                    <p:animEffect transition="in" filter="fade">
                                      <p:cBhvr>
                                        <p:cTn id="37" dur="2000"/>
                                        <p:tgtEl>
                                          <p:spTgt spid="41987">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987">
                                            <p:txEl>
                                              <p:pRg st="13" end="13"/>
                                            </p:txEl>
                                          </p:spTgt>
                                        </p:tgtEl>
                                        <p:attrNameLst>
                                          <p:attrName>style.visibility</p:attrName>
                                        </p:attrNameLst>
                                      </p:cBhvr>
                                      <p:to>
                                        <p:strVal val="visible"/>
                                      </p:to>
                                    </p:set>
                                    <p:animEffect transition="in" filter="fade">
                                      <p:cBhvr>
                                        <p:cTn id="40" dur="2000"/>
                                        <p:tgtEl>
                                          <p:spTgt spid="41987">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987">
                                            <p:txEl>
                                              <p:pRg st="14" end="14"/>
                                            </p:txEl>
                                          </p:spTgt>
                                        </p:tgtEl>
                                        <p:attrNameLst>
                                          <p:attrName>style.visibility</p:attrName>
                                        </p:attrNameLst>
                                      </p:cBhvr>
                                      <p:to>
                                        <p:strVal val="visible"/>
                                      </p:to>
                                    </p:set>
                                    <p:animEffect transition="in" filter="fade">
                                      <p:cBhvr>
                                        <p:cTn id="43" dur="2000"/>
                                        <p:tgtEl>
                                          <p:spTgt spid="41987">
                                            <p:txEl>
                                              <p:pRg st="14" end="1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987">
                                            <p:txEl>
                                              <p:pRg st="15" end="15"/>
                                            </p:txEl>
                                          </p:spTgt>
                                        </p:tgtEl>
                                        <p:attrNameLst>
                                          <p:attrName>style.visibility</p:attrName>
                                        </p:attrNameLst>
                                      </p:cBhvr>
                                      <p:to>
                                        <p:strVal val="visible"/>
                                      </p:to>
                                    </p:set>
                                    <p:animEffect transition="in" filter="fade">
                                      <p:cBhvr>
                                        <p:cTn id="46" dur="2000"/>
                                        <p:tgtEl>
                                          <p:spTgt spid="41987">
                                            <p:txEl>
                                              <p:pRg st="15" end="1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987">
                                            <p:txEl>
                                              <p:pRg st="16" end="16"/>
                                            </p:txEl>
                                          </p:spTgt>
                                        </p:tgtEl>
                                        <p:attrNameLst>
                                          <p:attrName>style.visibility</p:attrName>
                                        </p:attrNameLst>
                                      </p:cBhvr>
                                      <p:to>
                                        <p:strVal val="visible"/>
                                      </p:to>
                                    </p:set>
                                    <p:animEffect transition="in" filter="fade">
                                      <p:cBhvr>
                                        <p:cTn id="49" dur="2000"/>
                                        <p:tgtEl>
                                          <p:spTgt spid="41987">
                                            <p:txEl>
                                              <p:pRg st="16" end="1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987">
                                            <p:txEl>
                                              <p:pRg st="17" end="17"/>
                                            </p:txEl>
                                          </p:spTgt>
                                        </p:tgtEl>
                                        <p:attrNameLst>
                                          <p:attrName>style.visibility</p:attrName>
                                        </p:attrNameLst>
                                      </p:cBhvr>
                                      <p:to>
                                        <p:strVal val="visible"/>
                                      </p:to>
                                    </p:set>
                                    <p:animEffect transition="in" filter="fade">
                                      <p:cBhvr>
                                        <p:cTn id="52" dur="2000"/>
                                        <p:tgtEl>
                                          <p:spTgt spid="4198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a:r>
              <a:rPr lang="en-ZA" sz="2400" b="1" dirty="0" smtClean="0">
                <a:solidFill>
                  <a:srgbClr val="002060"/>
                </a:solidFill>
              </a:rPr>
              <a:t>Ten laws spoken by the Almighty on the mountain</a:t>
            </a:r>
          </a:p>
        </p:txBody>
      </p:sp>
      <p:sp>
        <p:nvSpPr>
          <p:cNvPr id="41987" name="Rectangle 3"/>
          <p:cNvSpPr>
            <a:spLocks noGrp="1" noChangeArrowheads="1"/>
          </p:cNvSpPr>
          <p:nvPr>
            <p:ph type="body" idx="1"/>
          </p:nvPr>
        </p:nvSpPr>
        <p:spPr>
          <a:xfrm>
            <a:off x="395536" y="1556792"/>
            <a:ext cx="7848872" cy="4896544"/>
          </a:xfrm>
        </p:spPr>
        <p:txBody>
          <a:bodyPr>
            <a:normAutofit/>
          </a:bodyPr>
          <a:lstStyle/>
          <a:p>
            <a:pPr>
              <a:buFont typeface="Wingdings" pitchFamily="2" charset="2"/>
              <a:buChar char="Ø"/>
            </a:pPr>
            <a:r>
              <a:rPr lang="en-US" sz="1800" dirty="0" smtClean="0"/>
              <a:t>Only time in recorded history that the Almighty Creator has appeared in a manifest form and spoken to millions of people</a:t>
            </a:r>
          </a:p>
          <a:p>
            <a:pPr>
              <a:buFont typeface="Wingdings" pitchFamily="2" charset="2"/>
              <a:buChar char="Ø"/>
            </a:pPr>
            <a:endParaRPr lang="en-ZA" sz="1800" dirty="0" smtClean="0"/>
          </a:p>
          <a:p>
            <a:pPr>
              <a:buFont typeface="Wingdings" pitchFamily="2" charset="2"/>
              <a:buChar char="Ø"/>
            </a:pPr>
            <a:r>
              <a:rPr lang="en-ZA" sz="1800" dirty="0" smtClean="0"/>
              <a:t>Accordingly, what was said there should be viewed as extremely important</a:t>
            </a:r>
          </a:p>
          <a:p>
            <a:pPr>
              <a:buFont typeface="Wingdings" pitchFamily="2" charset="2"/>
              <a:buChar char="Ø"/>
            </a:pPr>
            <a:endParaRPr lang="en-ZA" sz="1800" dirty="0" smtClean="0"/>
          </a:p>
          <a:p>
            <a:pPr>
              <a:buFont typeface="Wingdings" pitchFamily="2" charset="2"/>
              <a:buChar char="Ø"/>
            </a:pPr>
            <a:r>
              <a:rPr lang="en-ZA" sz="1800" dirty="0" smtClean="0"/>
              <a:t>The Ten Laws or </a:t>
            </a:r>
          </a:p>
          <a:p>
            <a:pPr>
              <a:buNone/>
            </a:pPr>
            <a:r>
              <a:rPr lang="en-ZA" sz="1800" dirty="0" smtClean="0"/>
              <a:t>     Commandments are therefore </a:t>
            </a:r>
          </a:p>
          <a:p>
            <a:pPr>
              <a:buNone/>
            </a:pPr>
            <a:r>
              <a:rPr lang="en-ZA" sz="1800" dirty="0"/>
              <a:t> </a:t>
            </a:r>
            <a:r>
              <a:rPr lang="en-ZA" sz="1800" dirty="0" smtClean="0"/>
              <a:t>    the MOST IMPORTANT laws</a:t>
            </a:r>
          </a:p>
          <a:p>
            <a:pPr>
              <a:buNone/>
            </a:pPr>
            <a:r>
              <a:rPr lang="en-ZA" sz="1800" dirty="0"/>
              <a:t> </a:t>
            </a:r>
            <a:r>
              <a:rPr lang="en-ZA" sz="1800" dirty="0" smtClean="0"/>
              <a:t>    ever given</a:t>
            </a:r>
            <a:endParaRPr lang="en-US" sz="1800" dirty="0" smtClean="0"/>
          </a:p>
        </p:txBody>
      </p:sp>
      <p:pic>
        <p:nvPicPr>
          <p:cNvPr id="4" name="Picture 2"/>
          <p:cNvPicPr>
            <a:picLocks noChangeAspect="1" noChangeArrowheads="1"/>
          </p:cNvPicPr>
          <p:nvPr/>
        </p:nvPicPr>
        <p:blipFill>
          <a:blip r:embed="rId3" cstate="print"/>
          <a:srcRect/>
          <a:stretch>
            <a:fillRect/>
          </a:stretch>
        </p:blipFill>
        <p:spPr bwMode="auto">
          <a:xfrm>
            <a:off x="4644008" y="3429000"/>
            <a:ext cx="4499992" cy="3429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animEffect transition="in" filter="fade">
                                      <p:cBhvr>
                                        <p:cTn id="20" dur="2000"/>
                                        <p:tgtEl>
                                          <p:spTgt spid="41987">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animEffect transition="in" filter="fade">
                                      <p:cBhvr>
                                        <p:cTn id="23" dur="2000"/>
                                        <p:tgtEl>
                                          <p:spTgt spid="4198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987">
                                            <p:txEl>
                                              <p:pRg st="6" end="6"/>
                                            </p:txEl>
                                          </p:spTgt>
                                        </p:tgtEl>
                                        <p:attrNameLst>
                                          <p:attrName>style.visibility</p:attrName>
                                        </p:attrNameLst>
                                      </p:cBhvr>
                                      <p:to>
                                        <p:strVal val="visible"/>
                                      </p:to>
                                    </p:set>
                                    <p:animEffect transition="in" filter="fade">
                                      <p:cBhvr>
                                        <p:cTn id="26" dur="2000"/>
                                        <p:tgtEl>
                                          <p:spTgt spid="41987">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987">
                                            <p:txEl>
                                              <p:pRg st="7" end="7"/>
                                            </p:txEl>
                                          </p:spTgt>
                                        </p:tgtEl>
                                        <p:attrNameLst>
                                          <p:attrName>style.visibility</p:attrName>
                                        </p:attrNameLst>
                                      </p:cBhvr>
                                      <p:to>
                                        <p:strVal val="visible"/>
                                      </p:to>
                                    </p:set>
                                    <p:animEffect transition="in" filter="fade">
                                      <p:cBhvr>
                                        <p:cTn id="29" dur="20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Overwhelming evidence of a global hydraulic and tectonic event</a:t>
            </a:r>
          </a:p>
        </p:txBody>
      </p:sp>
      <p:sp>
        <p:nvSpPr>
          <p:cNvPr id="41987" name="Rectangle 3"/>
          <p:cNvSpPr>
            <a:spLocks noGrp="1" noChangeArrowheads="1"/>
          </p:cNvSpPr>
          <p:nvPr>
            <p:ph type="body" idx="1"/>
          </p:nvPr>
        </p:nvSpPr>
        <p:spPr>
          <a:xfrm>
            <a:off x="457200" y="1556793"/>
            <a:ext cx="8229600" cy="5112568"/>
          </a:xfrm>
        </p:spPr>
        <p:txBody>
          <a:bodyPr>
            <a:normAutofit lnSpcReduction="10000"/>
          </a:bodyPr>
          <a:lstStyle/>
          <a:p>
            <a:pPr eaLnBrk="1" hangingPunct="1">
              <a:buFont typeface="Wingdings" pitchFamily="2" charset="2"/>
              <a:buChar char="Ø"/>
            </a:pPr>
            <a:r>
              <a:rPr lang="en-US" sz="1800" dirty="0" smtClean="0">
                <a:solidFill>
                  <a:srgbClr val="150C8E"/>
                </a:solidFill>
              </a:rPr>
              <a:t>South African Gold Fields comprise sedimentary layers over 2 kilometers thick</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Sedimentary rocks all over South Africa and all over the world speak of a massive flood event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Halfway House Granite Dome – molten rock </a:t>
            </a:r>
            <a:r>
              <a:rPr lang="en-ZA" sz="1800" dirty="0" err="1" smtClean="0">
                <a:solidFill>
                  <a:srgbClr val="150C8E"/>
                </a:solidFill>
              </a:rPr>
              <a:t>upthrust</a:t>
            </a:r>
            <a:r>
              <a:rPr lang="en-ZA" sz="1800" dirty="0" smtClean="0">
                <a:solidFill>
                  <a:srgbClr val="150C8E"/>
                </a:solidFill>
              </a:rPr>
              <a:t> by at least five </a:t>
            </a:r>
            <a:r>
              <a:rPr lang="en-ZA" sz="1800" dirty="0" err="1" smtClean="0">
                <a:solidFill>
                  <a:srgbClr val="150C8E"/>
                </a:solidFill>
              </a:rPr>
              <a:t>kilometers</a:t>
            </a: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top of the Dome sliced off level for thousands of </a:t>
            </a:r>
            <a:r>
              <a:rPr lang="en-ZA" sz="1800" dirty="0" err="1" smtClean="0">
                <a:solidFill>
                  <a:srgbClr val="150C8E"/>
                </a:solidFill>
              </a:rPr>
              <a:t>kilometers</a:t>
            </a: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erosion cutting deep valleys into the rock</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All point to a massive hydraulic event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 ancient book (Genesis) confirms that this happened relatively recently (about 4,500 years 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Mountain burned by fire, ten commandments, tablets of stone</a:t>
            </a:r>
          </a:p>
        </p:txBody>
      </p:sp>
      <p:sp>
        <p:nvSpPr>
          <p:cNvPr id="41987" name="Rectangle 3"/>
          <p:cNvSpPr>
            <a:spLocks noGrp="1" noChangeArrowheads="1"/>
          </p:cNvSpPr>
          <p:nvPr>
            <p:ph type="body" idx="1"/>
          </p:nvPr>
        </p:nvSpPr>
        <p:spPr>
          <a:xfrm>
            <a:off x="467544" y="1628800"/>
            <a:ext cx="8229600" cy="1453559"/>
          </a:xfrm>
        </p:spPr>
        <p:txBody>
          <a:bodyPr>
            <a:normAutofit lnSpcReduction="10000"/>
          </a:bodyPr>
          <a:lstStyle/>
          <a:p>
            <a:pPr>
              <a:buFont typeface="Wingdings" pitchFamily="2" charset="2"/>
              <a:buChar char="Ø"/>
            </a:pPr>
            <a:r>
              <a:rPr lang="en-US" sz="1800" dirty="0" smtClean="0"/>
              <a:t>Exodus 24:12 "</a:t>
            </a:r>
            <a:r>
              <a:rPr lang="en-US" sz="1800" i="1" dirty="0" smtClean="0"/>
              <a:t>Then Yah the eternally self existing {the LORD} said to </a:t>
            </a:r>
            <a:r>
              <a:rPr lang="en-US" sz="1800" i="1" dirty="0" err="1" smtClean="0"/>
              <a:t>Moses,"Come</a:t>
            </a:r>
            <a:r>
              <a:rPr lang="en-US" sz="1800" i="1" dirty="0" smtClean="0"/>
              <a:t> up to Me on the mountain and be there; and I will give you </a:t>
            </a:r>
            <a:r>
              <a:rPr lang="en-US" sz="1800" b="1" i="1" dirty="0" smtClean="0">
                <a:solidFill>
                  <a:srgbClr val="0066FF"/>
                </a:solidFill>
              </a:rPr>
              <a:t>tablets of stone, and the law and commandments which I have written</a:t>
            </a:r>
            <a:r>
              <a:rPr lang="en-US" sz="1800" i="1" dirty="0" smtClean="0"/>
              <a:t>, that you may teach them</a:t>
            </a:r>
            <a:r>
              <a:rPr lang="en-US" sz="1800" dirty="0" smtClean="0"/>
              <a:t>." </a:t>
            </a:r>
            <a:r>
              <a:rPr lang="en-US" sz="1800" dirty="0" err="1" smtClean="0"/>
              <a:t>NKJV</a:t>
            </a:r>
            <a:endParaRPr lang="en-US" sz="1800" dirty="0" smtClean="0"/>
          </a:p>
        </p:txBody>
      </p:sp>
      <p:pic>
        <p:nvPicPr>
          <p:cNvPr id="4" name="Picture 2"/>
          <p:cNvPicPr>
            <a:picLocks noChangeAspect="1" noChangeArrowheads="1"/>
          </p:cNvPicPr>
          <p:nvPr/>
        </p:nvPicPr>
        <p:blipFill>
          <a:blip r:embed="rId3" cstate="print"/>
          <a:srcRect/>
          <a:stretch>
            <a:fillRect/>
          </a:stretch>
        </p:blipFill>
        <p:spPr bwMode="auto">
          <a:xfrm>
            <a:off x="4419600" y="3140968"/>
            <a:ext cx="4724400" cy="3314700"/>
          </a:xfrm>
          <a:prstGeom prst="rect">
            <a:avLst/>
          </a:prstGeom>
          <a:noFill/>
          <a:ln w="9525">
            <a:noFill/>
            <a:miter lim="800000"/>
            <a:headEnd/>
            <a:tailEnd/>
          </a:ln>
          <a:effectLst/>
        </p:spPr>
      </p:pic>
      <p:sp>
        <p:nvSpPr>
          <p:cNvPr id="5" name="TextBox 4"/>
          <p:cNvSpPr txBox="1"/>
          <p:nvPr/>
        </p:nvSpPr>
        <p:spPr>
          <a:xfrm>
            <a:off x="5220072" y="6488668"/>
            <a:ext cx="2952328" cy="369332"/>
          </a:xfrm>
          <a:prstGeom prst="rect">
            <a:avLst/>
          </a:prstGeom>
          <a:noFill/>
        </p:spPr>
        <p:txBody>
          <a:bodyPr wrap="square" rtlCol="0">
            <a:spAutoFit/>
          </a:bodyPr>
          <a:lstStyle/>
          <a:p>
            <a:pPr algn="ctr"/>
            <a:r>
              <a:rPr lang="en-ZA" dirty="0" smtClean="0"/>
              <a:t>Artists Impression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412776"/>
            <a:ext cx="9144000" cy="5445223"/>
          </a:xfrm>
        </p:spPr>
        <p:txBody>
          <a:bodyPr>
            <a:normAutofit lnSpcReduction="10000"/>
          </a:bodyPr>
          <a:lstStyle/>
          <a:p>
            <a:pPr>
              <a:buNone/>
            </a:pPr>
            <a:r>
              <a:rPr lang="en-US" sz="1800" dirty="0" smtClean="0"/>
              <a:t>Deuteronomy 10:3-5 </a:t>
            </a:r>
            <a:r>
              <a:rPr lang="en-US" sz="1800" i="1" dirty="0" smtClean="0"/>
              <a:t>“"So I [Moses] </a:t>
            </a:r>
            <a:r>
              <a:rPr lang="en-US" sz="1800" b="1" i="1" dirty="0" smtClean="0">
                <a:solidFill>
                  <a:srgbClr val="0066FF"/>
                </a:solidFill>
              </a:rPr>
              <a:t>made an ark of acacia wood</a:t>
            </a:r>
            <a:r>
              <a:rPr lang="en-US" sz="1800" i="1" dirty="0" smtClean="0"/>
              <a:t>, hewed two tablets of stone like the first, and went up the mountain, having the two tablets in my hand. 4 And He wrote on the tablets according to the first writing, the Ten Commandments, which Yah the eternally self existing {the LORD} had spoken to you in the mountain from the midst of the fire in the day of the assembly; and Yah the eternally self existing {the LORD} gave them to me. 5 Then I turned and came down from the mountain, and </a:t>
            </a:r>
            <a:r>
              <a:rPr lang="en-US" sz="1800" b="1" i="1" dirty="0" smtClean="0">
                <a:solidFill>
                  <a:srgbClr val="0066FF"/>
                </a:solidFill>
              </a:rPr>
              <a:t>put the tablets in the ark which I had made</a:t>
            </a:r>
            <a:r>
              <a:rPr lang="en-US" sz="1800" i="1" dirty="0" smtClean="0"/>
              <a:t>; and there they are, just as Yah the eternally self existing </a:t>
            </a:r>
          </a:p>
          <a:p>
            <a:pPr>
              <a:buNone/>
            </a:pPr>
            <a:r>
              <a:rPr lang="en-US" sz="1800" i="1" dirty="0" smtClean="0"/>
              <a:t>    {the LORD} commanded me</a:t>
            </a:r>
            <a:r>
              <a:rPr lang="en-US" sz="1800" dirty="0" smtClean="0"/>
              <a:t>.”“ </a:t>
            </a:r>
            <a:r>
              <a:rPr lang="en-US" sz="1800" dirty="0" err="1" smtClean="0"/>
              <a:t>NKJV</a:t>
            </a:r>
            <a:endParaRPr lang="en-US" sz="1800" dirty="0" smtClean="0"/>
          </a:p>
          <a:p>
            <a:pPr>
              <a:buFont typeface="Wingdings" pitchFamily="2" charset="2"/>
              <a:buChar char="Ø"/>
            </a:pPr>
            <a:endParaRPr lang="en-US" sz="1800" dirty="0" smtClean="0"/>
          </a:p>
          <a:p>
            <a:pPr>
              <a:buNone/>
            </a:pPr>
            <a:r>
              <a:rPr lang="en-US" sz="1800" dirty="0" smtClean="0"/>
              <a:t>1 Kings 8:9 </a:t>
            </a:r>
            <a:r>
              <a:rPr lang="en-US" sz="1800" i="1" dirty="0" smtClean="0"/>
              <a:t>“</a:t>
            </a:r>
            <a:r>
              <a:rPr lang="en-US" sz="1800" b="1" i="1" dirty="0" smtClean="0">
                <a:solidFill>
                  <a:srgbClr val="0066FF"/>
                </a:solidFill>
              </a:rPr>
              <a:t>Nothing was in the ark</a:t>
            </a:r>
          </a:p>
          <a:p>
            <a:pPr>
              <a:buNone/>
            </a:pPr>
            <a:r>
              <a:rPr lang="en-US" sz="1800" b="1" i="1" dirty="0" smtClean="0">
                <a:solidFill>
                  <a:srgbClr val="0066FF"/>
                </a:solidFill>
              </a:rPr>
              <a:t>    except the two tablets of stone</a:t>
            </a:r>
          </a:p>
          <a:p>
            <a:pPr>
              <a:buNone/>
            </a:pPr>
            <a:r>
              <a:rPr lang="en-US" sz="1800" b="1" i="1" dirty="0" smtClean="0">
                <a:solidFill>
                  <a:srgbClr val="0066FF"/>
                </a:solidFill>
              </a:rPr>
              <a:t>    which Moses put there at </a:t>
            </a:r>
            <a:r>
              <a:rPr lang="en-US" sz="1800" b="1" i="1" dirty="0" err="1" smtClean="0">
                <a:solidFill>
                  <a:srgbClr val="0066FF"/>
                </a:solidFill>
              </a:rPr>
              <a:t>Horeb</a:t>
            </a:r>
            <a:r>
              <a:rPr lang="en-US" sz="1800" i="1" dirty="0" smtClean="0"/>
              <a:t>, </a:t>
            </a:r>
          </a:p>
          <a:p>
            <a:pPr>
              <a:buNone/>
            </a:pPr>
            <a:r>
              <a:rPr lang="en-US" sz="1800" i="1" dirty="0" smtClean="0"/>
              <a:t>    when Yah the eternally self existing</a:t>
            </a:r>
          </a:p>
          <a:p>
            <a:pPr>
              <a:buNone/>
            </a:pPr>
            <a:r>
              <a:rPr lang="en-US" sz="1800" i="1" dirty="0" smtClean="0"/>
              <a:t>    {the LORD} made a covenant with</a:t>
            </a:r>
          </a:p>
          <a:p>
            <a:pPr>
              <a:buNone/>
            </a:pPr>
            <a:r>
              <a:rPr lang="en-US" sz="1800" i="1" dirty="0" smtClean="0"/>
              <a:t>     the children of Israel, when they</a:t>
            </a:r>
          </a:p>
          <a:p>
            <a:pPr>
              <a:buNone/>
            </a:pPr>
            <a:r>
              <a:rPr lang="en-US" sz="1800" i="1" dirty="0" smtClean="0"/>
              <a:t>     came out of the land of Egypt.</a:t>
            </a:r>
            <a:r>
              <a:rPr lang="en-US" sz="1800" dirty="0" smtClean="0"/>
              <a:t>” </a:t>
            </a:r>
            <a:r>
              <a:rPr lang="en-US" sz="1800" dirty="0" err="1" smtClean="0"/>
              <a:t>NKJV</a:t>
            </a:r>
            <a:endParaRPr lang="en-US" sz="1800" dirty="0" smtClean="0"/>
          </a:p>
        </p:txBody>
      </p:sp>
      <p:pic>
        <p:nvPicPr>
          <p:cNvPr id="1026" name="Picture 2"/>
          <p:cNvPicPr>
            <a:picLocks noChangeAspect="1" noChangeArrowheads="1"/>
          </p:cNvPicPr>
          <p:nvPr/>
        </p:nvPicPr>
        <p:blipFill>
          <a:blip r:embed="rId3" cstate="print"/>
          <a:srcRect/>
          <a:stretch>
            <a:fillRect/>
          </a:stretch>
        </p:blipFill>
        <p:spPr bwMode="auto">
          <a:xfrm>
            <a:off x="5076056" y="3707390"/>
            <a:ext cx="4067944" cy="3187136"/>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67544" y="188640"/>
            <a:ext cx="6543692" cy="1143000"/>
          </a:xfrm>
        </p:spPr>
        <p:txBody>
          <a:bodyPr anchor="t" anchorCtr="0">
            <a:normAutofit fontScale="90000"/>
          </a:bodyPr>
          <a:lstStyle/>
          <a:p>
            <a:pPr algn="l" eaLnBrk="1" hangingPunct="1"/>
            <a:r>
              <a:rPr lang="en-ZA" sz="2400" b="1" dirty="0" smtClean="0">
                <a:solidFill>
                  <a:srgbClr val="002060"/>
                </a:solidFill>
              </a:rPr>
              <a:t>Mountain burned by fire, ten commandments, tablets of stone, Ark (container) of the Covenant</a:t>
            </a:r>
          </a:p>
        </p:txBody>
      </p:sp>
      <p:sp>
        <p:nvSpPr>
          <p:cNvPr id="5" name="TextBox 4"/>
          <p:cNvSpPr txBox="1"/>
          <p:nvPr/>
        </p:nvSpPr>
        <p:spPr>
          <a:xfrm>
            <a:off x="5868144" y="6516052"/>
            <a:ext cx="2664296" cy="369332"/>
          </a:xfrm>
          <a:prstGeom prst="rect">
            <a:avLst/>
          </a:prstGeom>
          <a:solidFill>
            <a:schemeClr val="bg1"/>
          </a:solidFill>
        </p:spPr>
        <p:txBody>
          <a:bodyPr wrap="square" rtlCol="0">
            <a:spAutoFit/>
          </a:bodyPr>
          <a:lstStyle/>
          <a:p>
            <a:pPr algn="ctr"/>
            <a:r>
              <a:rPr lang="en-ZA" dirty="0" smtClean="0"/>
              <a:t>Artists Impression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fade">
                                      <p:cBhvr>
                                        <p:cTn id="15" dur="2000"/>
                                        <p:tgtEl>
                                          <p:spTgt spid="4198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Effect transition="in" filter="fade">
                                      <p:cBhvr>
                                        <p:cTn id="18" dur="2000"/>
                                        <p:tgtEl>
                                          <p:spTgt spid="41987">
                                            <p:txEl>
                                              <p:pRg st="1" end="1"/>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2000"/>
                                        <p:tgtEl>
                                          <p:spTgt spid="4198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Effect transition="in" filter="fade">
                                      <p:cBhvr>
                                        <p:cTn id="25" dur="2000"/>
                                        <p:tgtEl>
                                          <p:spTgt spid="4198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987">
                                            <p:txEl>
                                              <p:pRg st="5" end="5"/>
                                            </p:txEl>
                                          </p:spTgt>
                                        </p:tgtEl>
                                        <p:attrNameLst>
                                          <p:attrName>style.visibility</p:attrName>
                                        </p:attrNameLst>
                                      </p:cBhvr>
                                      <p:to>
                                        <p:strVal val="visible"/>
                                      </p:to>
                                    </p:set>
                                    <p:animEffect transition="in" filter="fade">
                                      <p:cBhvr>
                                        <p:cTn id="28" dur="2000"/>
                                        <p:tgtEl>
                                          <p:spTgt spid="4198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animEffect transition="in" filter="fade">
                                      <p:cBhvr>
                                        <p:cTn id="31" dur="2000"/>
                                        <p:tgtEl>
                                          <p:spTgt spid="41987">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1987">
                                            <p:txEl>
                                              <p:pRg st="7" end="7"/>
                                            </p:txEl>
                                          </p:spTgt>
                                        </p:tgtEl>
                                        <p:attrNameLst>
                                          <p:attrName>style.visibility</p:attrName>
                                        </p:attrNameLst>
                                      </p:cBhvr>
                                      <p:to>
                                        <p:strVal val="visible"/>
                                      </p:to>
                                    </p:set>
                                    <p:animEffect transition="in" filter="fade">
                                      <p:cBhvr>
                                        <p:cTn id="34" dur="2000"/>
                                        <p:tgtEl>
                                          <p:spTgt spid="41987">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Effect transition="in" filter="fade">
                                      <p:cBhvr>
                                        <p:cTn id="37" dur="2000"/>
                                        <p:tgtEl>
                                          <p:spTgt spid="41987">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1987">
                                            <p:txEl>
                                              <p:pRg st="9" end="9"/>
                                            </p:txEl>
                                          </p:spTgt>
                                        </p:tgtEl>
                                        <p:attrNameLst>
                                          <p:attrName>style.visibility</p:attrName>
                                        </p:attrNameLst>
                                      </p:cBhvr>
                                      <p:to>
                                        <p:strVal val="visible"/>
                                      </p:to>
                                    </p:set>
                                    <p:animEffect transition="in" filter="fade">
                                      <p:cBhvr>
                                        <p:cTn id="40" dur="20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25760"/>
            <a:ext cx="6543692" cy="1143000"/>
          </a:xfrm>
        </p:spPr>
        <p:txBody>
          <a:bodyPr anchor="t" anchorCtr="0">
            <a:normAutofit/>
          </a:bodyPr>
          <a:lstStyle/>
          <a:p>
            <a:pPr algn="l" eaLnBrk="1" hangingPunct="1"/>
            <a:r>
              <a:rPr lang="en-ZA" sz="2400" b="1" dirty="0" smtClean="0">
                <a:solidFill>
                  <a:srgbClr val="002060"/>
                </a:solidFill>
              </a:rPr>
              <a:t>Ark (container) of the Covenant</a:t>
            </a:r>
            <a:br>
              <a:rPr lang="en-ZA" sz="2400" b="1" dirty="0" smtClean="0">
                <a:solidFill>
                  <a:srgbClr val="002060"/>
                </a:solidFill>
              </a:rPr>
            </a:br>
            <a:r>
              <a:rPr lang="en-ZA" sz="2400" b="1" dirty="0" smtClean="0">
                <a:solidFill>
                  <a:srgbClr val="002060"/>
                </a:solidFill>
              </a:rPr>
              <a:t>Hidden about 597 BC</a:t>
            </a:r>
          </a:p>
        </p:txBody>
      </p:sp>
      <p:sp>
        <p:nvSpPr>
          <p:cNvPr id="41987" name="Rectangle 3"/>
          <p:cNvSpPr>
            <a:spLocks noGrp="1" noChangeArrowheads="1"/>
          </p:cNvSpPr>
          <p:nvPr>
            <p:ph type="body" idx="1"/>
          </p:nvPr>
        </p:nvSpPr>
        <p:spPr>
          <a:xfrm>
            <a:off x="457200" y="1484785"/>
            <a:ext cx="8229600" cy="5184576"/>
          </a:xfrm>
        </p:spPr>
        <p:txBody>
          <a:bodyPr/>
          <a:lstStyle/>
          <a:p>
            <a:pPr eaLnBrk="1" hangingPunct="1">
              <a:buFont typeface="Wingdings" pitchFamily="2" charset="2"/>
              <a:buChar char="Ø"/>
            </a:pPr>
            <a:r>
              <a:rPr lang="en-US" sz="1800" dirty="0" smtClean="0">
                <a:solidFill>
                  <a:srgbClr val="150C8E"/>
                </a:solidFill>
              </a:rPr>
              <a:t>Ark of the covenant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Container of the terms of the covenant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ten laws (commandments)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basis of judgment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Break the covenant you DIE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But, it went missing about 587 BC at the</a:t>
            </a:r>
          </a:p>
          <a:p>
            <a:pPr eaLnBrk="1" hangingPunct="1">
              <a:buNone/>
            </a:pPr>
            <a:r>
              <a:rPr lang="en-ZA" sz="1800" dirty="0" smtClean="0">
                <a:solidFill>
                  <a:srgbClr val="150C8E"/>
                </a:solidFill>
              </a:rPr>
              <a:t>     time of the exile from Jerusalem</a:t>
            </a:r>
          </a:p>
          <a:p>
            <a:pPr eaLnBrk="1" hangingPunct="1">
              <a:buNone/>
            </a:pPr>
            <a:r>
              <a:rPr lang="en-ZA" sz="1800" dirty="0">
                <a:solidFill>
                  <a:srgbClr val="150C8E"/>
                </a:solidFill>
              </a:rPr>
              <a:t> </a:t>
            </a:r>
            <a:r>
              <a:rPr lang="en-ZA" sz="1800" dirty="0" smtClean="0">
                <a:solidFill>
                  <a:srgbClr val="150C8E"/>
                </a:solidFill>
              </a:rPr>
              <a:t>    to Babylon</a:t>
            </a:r>
          </a:p>
        </p:txBody>
      </p:sp>
      <p:pic>
        <p:nvPicPr>
          <p:cNvPr id="4" name="Picture 2"/>
          <p:cNvPicPr>
            <a:picLocks noChangeAspect="1" noChangeArrowheads="1"/>
          </p:cNvPicPr>
          <p:nvPr/>
        </p:nvPicPr>
        <p:blipFill>
          <a:blip r:embed="rId3" cstate="print"/>
          <a:srcRect/>
          <a:stretch>
            <a:fillRect/>
          </a:stretch>
        </p:blipFill>
        <p:spPr bwMode="auto">
          <a:xfrm>
            <a:off x="5731721" y="4184562"/>
            <a:ext cx="3412279" cy="2673438"/>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6680829" y="1484784"/>
            <a:ext cx="2463170" cy="1728192"/>
          </a:xfrm>
          <a:prstGeom prst="rect">
            <a:avLst/>
          </a:prstGeom>
          <a:noFill/>
          <a:ln w="9525">
            <a:noFill/>
            <a:miter lim="800000"/>
            <a:headEnd/>
            <a:tailEnd/>
          </a:ln>
          <a:effectLst/>
        </p:spPr>
      </p:pic>
      <p:cxnSp>
        <p:nvCxnSpPr>
          <p:cNvPr id="7" name="Straight Arrow Connector 6"/>
          <p:cNvCxnSpPr/>
          <p:nvPr/>
        </p:nvCxnSpPr>
        <p:spPr>
          <a:xfrm rot="5400000">
            <a:off x="6444208" y="4221088"/>
            <a:ext cx="2952328" cy="50405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1000"/>
                                        <p:tgtEl>
                                          <p:spTgt spid="41987">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1000"/>
                                        <p:tgtEl>
                                          <p:spTgt spid="41987">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1000"/>
                                        <p:tgtEl>
                                          <p:spTgt spid="41987">
                                            <p:txEl>
                                              <p:pRg st="4" end="4"/>
                                            </p:txEl>
                                          </p:spTgt>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animEffect transition="in" filter="fade">
                                      <p:cBhvr>
                                        <p:cTn id="31" dur="1000"/>
                                        <p:tgtEl>
                                          <p:spTgt spid="41987">
                                            <p:txEl>
                                              <p:pRg st="6" end="6"/>
                                            </p:txEl>
                                          </p:spTgt>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41987">
                                            <p:txEl>
                                              <p:pRg st="8" end="8"/>
                                            </p:txEl>
                                          </p:spTgt>
                                        </p:tgtEl>
                                        <p:attrNameLst>
                                          <p:attrName>style.visibility</p:attrName>
                                        </p:attrNameLst>
                                      </p:cBhvr>
                                      <p:to>
                                        <p:strVal val="visible"/>
                                      </p:to>
                                    </p:set>
                                    <p:animEffect transition="in" filter="fade">
                                      <p:cBhvr>
                                        <p:cTn id="35" dur="1000"/>
                                        <p:tgtEl>
                                          <p:spTgt spid="41987">
                                            <p:txEl>
                                              <p:pRg st="8" end="8"/>
                                            </p:txEl>
                                          </p:spTgt>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41987">
                                            <p:txEl>
                                              <p:pRg st="10" end="10"/>
                                            </p:txEl>
                                          </p:spTgt>
                                        </p:tgtEl>
                                        <p:attrNameLst>
                                          <p:attrName>style.visibility</p:attrName>
                                        </p:attrNameLst>
                                      </p:cBhvr>
                                      <p:to>
                                        <p:strVal val="visible"/>
                                      </p:to>
                                    </p:set>
                                    <p:animEffect transition="in" filter="fade">
                                      <p:cBhvr>
                                        <p:cTn id="39" dur="1000"/>
                                        <p:tgtEl>
                                          <p:spTgt spid="41987">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1987">
                                            <p:txEl>
                                              <p:pRg st="11" end="11"/>
                                            </p:txEl>
                                          </p:spTgt>
                                        </p:tgtEl>
                                        <p:attrNameLst>
                                          <p:attrName>style.visibility</p:attrName>
                                        </p:attrNameLst>
                                      </p:cBhvr>
                                      <p:to>
                                        <p:strVal val="visible"/>
                                      </p:to>
                                    </p:set>
                                    <p:animEffect transition="in" filter="fade">
                                      <p:cBhvr>
                                        <p:cTn id="42" dur="1000"/>
                                        <p:tgtEl>
                                          <p:spTgt spid="41987">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1987">
                                            <p:txEl>
                                              <p:pRg st="12" end="12"/>
                                            </p:txEl>
                                          </p:spTgt>
                                        </p:tgtEl>
                                        <p:attrNameLst>
                                          <p:attrName>style.visibility</p:attrName>
                                        </p:attrNameLst>
                                      </p:cBhvr>
                                      <p:to>
                                        <p:strVal val="visible"/>
                                      </p:to>
                                    </p:set>
                                    <p:animEffect transition="in" filter="fade">
                                      <p:cBhvr>
                                        <p:cTn id="45" dur="1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25760"/>
            <a:ext cx="6543692" cy="1143000"/>
          </a:xfrm>
        </p:spPr>
        <p:txBody>
          <a:bodyPr anchor="t" anchorCtr="0">
            <a:normAutofit fontScale="90000"/>
          </a:bodyPr>
          <a:lstStyle/>
          <a:p>
            <a:pPr algn="l" eaLnBrk="1" hangingPunct="1"/>
            <a:r>
              <a:rPr lang="en-ZA" sz="2400" b="1" dirty="0" smtClean="0">
                <a:solidFill>
                  <a:srgbClr val="002060"/>
                </a:solidFill>
              </a:rPr>
              <a:t>Ark of the Covenant</a:t>
            </a:r>
            <a:br>
              <a:rPr lang="en-ZA" sz="2400" b="1" dirty="0" smtClean="0">
                <a:solidFill>
                  <a:srgbClr val="002060"/>
                </a:solidFill>
              </a:rPr>
            </a:br>
            <a:r>
              <a:rPr lang="en-ZA" sz="2400" b="1" dirty="0" smtClean="0">
                <a:solidFill>
                  <a:srgbClr val="002060"/>
                </a:solidFill>
              </a:rPr>
              <a:t>found in 1982 AD by Ron Wyatt</a:t>
            </a:r>
            <a:br>
              <a:rPr lang="en-ZA" sz="2400" b="1" dirty="0" smtClean="0">
                <a:solidFill>
                  <a:srgbClr val="002060"/>
                </a:solidFill>
              </a:rPr>
            </a:br>
            <a:r>
              <a:rPr lang="en-ZA" sz="2400" b="1" dirty="0" smtClean="0">
                <a:solidFill>
                  <a:srgbClr val="002060"/>
                </a:solidFill>
              </a:rPr>
              <a:t>Evidence of coming judgment</a:t>
            </a:r>
            <a:br>
              <a:rPr lang="en-ZA" sz="2400" b="1" dirty="0" smtClean="0">
                <a:solidFill>
                  <a:srgbClr val="002060"/>
                </a:solidFill>
              </a:rPr>
            </a:br>
            <a:endParaRPr lang="en-ZA" sz="2400" b="1" dirty="0" smtClean="0">
              <a:solidFill>
                <a:srgbClr val="002060"/>
              </a:solidFill>
            </a:endParaRPr>
          </a:p>
        </p:txBody>
      </p:sp>
      <p:sp>
        <p:nvSpPr>
          <p:cNvPr id="41987" name="Rectangle 3"/>
          <p:cNvSpPr>
            <a:spLocks noGrp="1" noChangeArrowheads="1"/>
          </p:cNvSpPr>
          <p:nvPr>
            <p:ph type="body" idx="1"/>
          </p:nvPr>
        </p:nvSpPr>
        <p:spPr>
          <a:xfrm>
            <a:off x="0" y="1484784"/>
            <a:ext cx="5436096" cy="5373215"/>
          </a:xfrm>
        </p:spPr>
        <p:txBody>
          <a:bodyPr>
            <a:normAutofit fontScale="92500" lnSpcReduction="10000"/>
          </a:bodyPr>
          <a:lstStyle/>
          <a:p>
            <a:pPr eaLnBrk="1" hangingPunct="1">
              <a:buFont typeface="Wingdings" pitchFamily="2" charset="2"/>
              <a:buChar char="Ø"/>
            </a:pPr>
            <a:r>
              <a:rPr lang="en-ZA" sz="1800" dirty="0" smtClean="0">
                <a:solidFill>
                  <a:srgbClr val="150C8E"/>
                </a:solidFill>
              </a:rPr>
              <a:t>Hidden in an excavated cave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Outside the walls of Jerusalem</a:t>
            </a:r>
          </a:p>
          <a:p>
            <a:pPr eaLnBrk="1" hangingPunct="1">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Under a hill called “skull hill” because it looks like a skull Matthew 27:33, Mark 15:22  and John 19:17</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Six meters under an execution {crucifixion} site that bears close resemblance to that described in the books of Matthew, Mark, Luke and John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With an earthquake crack (Matthew 27:54)       that cuts through the middle stake {cross}       hole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And blood with only the female chromosome has flowed down the crack onto the Mercy Seat of the Ark</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pic>
        <p:nvPicPr>
          <p:cNvPr id="4" name="Picture 2"/>
          <p:cNvPicPr>
            <a:picLocks noChangeAspect="1" noChangeArrowheads="1"/>
          </p:cNvPicPr>
          <p:nvPr/>
        </p:nvPicPr>
        <p:blipFill>
          <a:blip r:embed="rId3" cstate="print"/>
          <a:srcRect/>
          <a:stretch>
            <a:fillRect/>
          </a:stretch>
        </p:blipFill>
        <p:spPr bwMode="auto">
          <a:xfrm>
            <a:off x="5466061" y="4581128"/>
            <a:ext cx="1914251" cy="1499769"/>
          </a:xfrm>
          <a:prstGeom prst="rect">
            <a:avLst/>
          </a:prstGeom>
          <a:noFill/>
          <a:ln w="9525">
            <a:noFill/>
            <a:miter lim="800000"/>
            <a:headEnd/>
            <a:tailEnd/>
          </a:ln>
          <a:effectLst/>
        </p:spPr>
      </p:pic>
      <p:pic>
        <p:nvPicPr>
          <p:cNvPr id="8" name="Picture 7"/>
          <p:cNvPicPr>
            <a:picLocks noChangeAspect="1" noChangeArrowheads="1"/>
          </p:cNvPicPr>
          <p:nvPr/>
        </p:nvPicPr>
        <p:blipFill>
          <a:blip r:embed="rId4" cstate="print"/>
          <a:srcRect/>
          <a:stretch>
            <a:fillRect/>
          </a:stretch>
        </p:blipFill>
        <p:spPr bwMode="auto">
          <a:xfrm>
            <a:off x="7383016" y="1398951"/>
            <a:ext cx="1760984" cy="5459049"/>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5868144" y="3271046"/>
            <a:ext cx="1456713" cy="1022049"/>
          </a:xfrm>
          <a:prstGeom prst="rect">
            <a:avLst/>
          </a:prstGeom>
          <a:noFill/>
          <a:ln w="9525">
            <a:noFill/>
            <a:miter lim="800000"/>
            <a:headEnd/>
            <a:tailEnd/>
          </a:ln>
          <a:effectLst/>
        </p:spPr>
      </p:pic>
      <p:cxnSp>
        <p:nvCxnSpPr>
          <p:cNvPr id="11" name="Straight Arrow Connector 10"/>
          <p:cNvCxnSpPr/>
          <p:nvPr/>
        </p:nvCxnSpPr>
        <p:spPr>
          <a:xfrm rot="5400000">
            <a:off x="5724128" y="4581128"/>
            <a:ext cx="144016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04248" y="5589240"/>
            <a:ext cx="1296144"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srcRect/>
          <a:stretch>
            <a:fillRect/>
          </a:stretch>
        </p:blipFill>
        <p:spPr bwMode="auto">
          <a:xfrm>
            <a:off x="5796136" y="1484784"/>
            <a:ext cx="1476375" cy="1590675"/>
          </a:xfrm>
          <a:prstGeom prst="rect">
            <a:avLst/>
          </a:prstGeom>
          <a:noFill/>
          <a:ln w="9525">
            <a:noFill/>
            <a:miter lim="800000"/>
            <a:headEnd/>
            <a:tailEnd/>
          </a:ln>
          <a:effectLst/>
        </p:spPr>
      </p:pic>
      <p:sp>
        <p:nvSpPr>
          <p:cNvPr id="10" name="TextBox 9"/>
          <p:cNvSpPr txBox="1"/>
          <p:nvPr/>
        </p:nvSpPr>
        <p:spPr>
          <a:xfrm rot="19154005">
            <a:off x="370428" y="3306990"/>
            <a:ext cx="7992888" cy="1323439"/>
          </a:xfrm>
          <a:prstGeom prst="rect">
            <a:avLst/>
          </a:prstGeom>
          <a:noFill/>
        </p:spPr>
        <p:txBody>
          <a:bodyPr wrap="square" rtlCol="0">
            <a:spAutoFit/>
          </a:bodyPr>
          <a:lstStyle/>
          <a:p>
            <a:pPr algn="ctr"/>
            <a:r>
              <a:rPr lang="en-ZA" sz="4000" dirty="0" smtClean="0">
                <a:solidFill>
                  <a:srgbClr val="FF0000"/>
                </a:solidFill>
              </a:rPr>
              <a:t>This is huge if you get the real significance</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1000"/>
                                        <p:tgtEl>
                                          <p:spTgt spid="4198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1000"/>
                                        <p:tgtEl>
                                          <p:spTgt spid="41987">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fade">
                                      <p:cBhvr>
                                        <p:cTn id="23" dur="1000"/>
                                        <p:tgtEl>
                                          <p:spTgt spid="41987">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1000"/>
                                        <p:tgtEl>
                                          <p:spTgt spid="41987">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Effect transition="in" filter="fade">
                                      <p:cBhvr>
                                        <p:cTn id="47" dur="1000"/>
                                        <p:tgtEl>
                                          <p:spTgt spid="41987">
                                            <p:txEl>
                                              <p:pRg st="8" end="8"/>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41987">
                                            <p:txEl>
                                              <p:pRg st="10" end="10"/>
                                            </p:txEl>
                                          </p:spTgt>
                                        </p:tgtEl>
                                        <p:attrNameLst>
                                          <p:attrName>style.visibility</p:attrName>
                                        </p:attrNameLst>
                                      </p:cBhvr>
                                      <p:to>
                                        <p:strVal val="visible"/>
                                      </p:to>
                                    </p:set>
                                    <p:animEffect transition="in" filter="fade">
                                      <p:cBhvr>
                                        <p:cTn id="51" dur="1000"/>
                                        <p:tgtEl>
                                          <p:spTgt spid="41987">
                                            <p:txEl>
                                              <p:pRg st="10" end="10"/>
                                            </p:txEl>
                                          </p:spTgt>
                                        </p:tgtEl>
                                      </p:cBhvr>
                                    </p:animEffect>
                                  </p:childTnLst>
                                </p:cTn>
                              </p:par>
                            </p:childTnLst>
                          </p:cTn>
                        </p:par>
                        <p:par>
                          <p:cTn id="52" fill="hold">
                            <p:stCondLst>
                              <p:cond delay="12000"/>
                            </p:stCondLst>
                            <p:childTnLst>
                              <p:par>
                                <p:cTn id="53" presetID="2" presetClass="entr" presetSubtype="9"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3000" fill="hold"/>
                                        <p:tgtEl>
                                          <p:spTgt spid="10"/>
                                        </p:tgtEl>
                                        <p:attrNameLst>
                                          <p:attrName>ppt_x</p:attrName>
                                        </p:attrNameLst>
                                      </p:cBhvr>
                                      <p:tavLst>
                                        <p:tav tm="0">
                                          <p:val>
                                            <p:strVal val="0-#ppt_w/2"/>
                                          </p:val>
                                        </p:tav>
                                        <p:tav tm="100000">
                                          <p:val>
                                            <p:strVal val="#ppt_x"/>
                                          </p:val>
                                        </p:tav>
                                      </p:tavLst>
                                    </p:anim>
                                    <p:anim calcmode="lin" valueType="num">
                                      <p:cBhvr additive="base">
                                        <p:cTn id="56" dur="3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7020272" y="1484784"/>
            <a:ext cx="2123728" cy="5343030"/>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67544" y="125760"/>
            <a:ext cx="6543692" cy="1143000"/>
          </a:xfrm>
        </p:spPr>
        <p:txBody>
          <a:bodyPr anchor="t" anchorCtr="0">
            <a:normAutofit fontScale="90000"/>
          </a:bodyPr>
          <a:lstStyle/>
          <a:p>
            <a:pPr algn="l" eaLnBrk="1" hangingPunct="1"/>
            <a:r>
              <a:rPr lang="en-ZA" sz="2400" b="1" dirty="0" smtClean="0">
                <a:solidFill>
                  <a:srgbClr val="002060"/>
                </a:solidFill>
              </a:rPr>
              <a:t>Ark (container) of the Covenant</a:t>
            </a:r>
            <a:br>
              <a:rPr lang="en-ZA" sz="2400" b="1" dirty="0" smtClean="0">
                <a:solidFill>
                  <a:srgbClr val="002060"/>
                </a:solidFill>
              </a:rPr>
            </a:br>
            <a:r>
              <a:rPr lang="en-ZA" sz="2400" b="1" dirty="0" smtClean="0">
                <a:solidFill>
                  <a:srgbClr val="002060"/>
                </a:solidFill>
              </a:rPr>
              <a:t>Found about 1982 AD by Ron Wyatt</a:t>
            </a:r>
            <a:br>
              <a:rPr lang="en-ZA" sz="2400" b="1" dirty="0" smtClean="0">
                <a:solidFill>
                  <a:srgbClr val="002060"/>
                </a:solidFill>
              </a:rPr>
            </a:br>
            <a:r>
              <a:rPr lang="en-ZA" sz="2400" b="1" dirty="0" smtClean="0">
                <a:solidFill>
                  <a:srgbClr val="002060"/>
                </a:solidFill>
              </a:rPr>
              <a:t>evidence of coming judgment</a:t>
            </a:r>
            <a:br>
              <a:rPr lang="en-ZA" sz="2400" b="1" dirty="0" smtClean="0">
                <a:solidFill>
                  <a:srgbClr val="002060"/>
                </a:solidFill>
              </a:rPr>
            </a:br>
            <a:endParaRPr lang="en-ZA" sz="2400" b="1" dirty="0" smtClean="0">
              <a:solidFill>
                <a:srgbClr val="002060"/>
              </a:solidFill>
            </a:endParaRPr>
          </a:p>
        </p:txBody>
      </p:sp>
      <p:sp>
        <p:nvSpPr>
          <p:cNvPr id="41987" name="Rectangle 3"/>
          <p:cNvSpPr>
            <a:spLocks noGrp="1" noChangeArrowheads="1"/>
          </p:cNvSpPr>
          <p:nvPr>
            <p:ph type="body" idx="1"/>
          </p:nvPr>
        </p:nvSpPr>
        <p:spPr>
          <a:xfrm>
            <a:off x="0" y="1484784"/>
            <a:ext cx="7380312" cy="5373215"/>
          </a:xfrm>
        </p:spPr>
        <p:txBody>
          <a:bodyPr>
            <a:normAutofit/>
          </a:bodyPr>
          <a:lstStyle/>
          <a:p>
            <a:pPr eaLnBrk="1" hangingPunct="1">
              <a:buFont typeface="Wingdings" pitchFamily="2" charset="2"/>
              <a:buChar char="Ø"/>
            </a:pPr>
            <a:r>
              <a:rPr lang="en-ZA" sz="1800" dirty="0" smtClean="0">
                <a:solidFill>
                  <a:srgbClr val="150C8E"/>
                </a:solidFill>
              </a:rPr>
              <a:t>Close correlation with the four historical accounts that deal with the death of a prophet commonly known as Jesus Christ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Actual name Yahooshua meaning “Yah (the Almighty)  is salvation”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Christ meaning “anointed with the Spirit of Yah”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Anointing refers to the presence of the Spirit of Yah on a human being metaphorically compared with smearing with oil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Died on a stake (tree trunk) NOT a cross (the cross is a demonic  sign = Ankh = pornographic symbol)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25760"/>
            <a:ext cx="6543692" cy="1143000"/>
          </a:xfrm>
        </p:spPr>
        <p:txBody>
          <a:bodyPr anchor="t" anchorCtr="0">
            <a:normAutofit fontScale="90000"/>
          </a:bodyPr>
          <a:lstStyle/>
          <a:p>
            <a:pPr algn="l" eaLnBrk="1" hangingPunct="1"/>
            <a:r>
              <a:rPr lang="en-ZA" sz="2400" b="1" dirty="0" smtClean="0">
                <a:solidFill>
                  <a:srgbClr val="002060"/>
                </a:solidFill>
              </a:rPr>
              <a:t>Ark (container) of the Covenant</a:t>
            </a:r>
            <a:br>
              <a:rPr lang="en-ZA" sz="2400" b="1" dirty="0" smtClean="0">
                <a:solidFill>
                  <a:srgbClr val="002060"/>
                </a:solidFill>
              </a:rPr>
            </a:br>
            <a:r>
              <a:rPr lang="en-ZA" sz="2400" b="1" dirty="0" smtClean="0">
                <a:solidFill>
                  <a:srgbClr val="002060"/>
                </a:solidFill>
              </a:rPr>
              <a:t>Found about 1982 AD by Ron Wyatt</a:t>
            </a:r>
            <a:br>
              <a:rPr lang="en-ZA" sz="2400" b="1" dirty="0" smtClean="0">
                <a:solidFill>
                  <a:srgbClr val="002060"/>
                </a:solidFill>
              </a:rPr>
            </a:br>
            <a:r>
              <a:rPr lang="en-ZA" sz="2400" b="1" dirty="0" smtClean="0">
                <a:solidFill>
                  <a:srgbClr val="002060"/>
                </a:solidFill>
              </a:rPr>
              <a:t>Evidence of coming judgment</a:t>
            </a:r>
            <a:br>
              <a:rPr lang="en-ZA" sz="2400" b="1" dirty="0" smtClean="0">
                <a:solidFill>
                  <a:srgbClr val="002060"/>
                </a:solidFill>
              </a:rPr>
            </a:br>
            <a:endParaRPr lang="en-ZA" sz="2400" b="1" dirty="0" smtClean="0">
              <a:solidFill>
                <a:srgbClr val="002060"/>
              </a:solidFill>
            </a:endParaRPr>
          </a:p>
        </p:txBody>
      </p:sp>
      <p:sp>
        <p:nvSpPr>
          <p:cNvPr id="41987" name="Rectangle 3"/>
          <p:cNvSpPr>
            <a:spLocks noGrp="1" noChangeArrowheads="1"/>
          </p:cNvSpPr>
          <p:nvPr>
            <p:ph type="body" idx="1"/>
          </p:nvPr>
        </p:nvSpPr>
        <p:spPr>
          <a:xfrm>
            <a:off x="0" y="1556792"/>
            <a:ext cx="5508104" cy="5301207"/>
          </a:xfrm>
        </p:spPr>
        <p:txBody>
          <a:bodyPr>
            <a:normAutofit/>
          </a:bodyPr>
          <a:lstStyle/>
          <a:p>
            <a:pPr eaLnBrk="1" hangingPunct="1">
              <a:buFont typeface="Wingdings" pitchFamily="2" charset="2"/>
              <a:buChar char="Ø"/>
            </a:pPr>
            <a:r>
              <a:rPr lang="en-ZA" sz="1800" dirty="0" smtClean="0">
                <a:solidFill>
                  <a:srgbClr val="150C8E"/>
                </a:solidFill>
              </a:rPr>
              <a:t>It had to be this way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Blood on the Mercy Seat of the Ark is necessary for any offering {sacrifice} for atonement to have validity (Leviticus 16)</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Necessary for a new Covenant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Necessary for a new way of responding to the threat of coming judgment</a:t>
            </a:r>
          </a:p>
          <a:p>
            <a:pPr eaLnBrk="1" hangingPunct="1">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Videos (DVD), books and other material available from </a:t>
            </a:r>
            <a:r>
              <a:rPr lang="en-ZA" sz="1800" dirty="0" err="1" smtClean="0">
                <a:solidFill>
                  <a:srgbClr val="150C8E"/>
                </a:solidFill>
                <a:hlinkClick r:id="rId3"/>
              </a:rPr>
              <a:t>admin@ETIMin.org</a:t>
            </a:r>
            <a:r>
              <a:rPr lang="en-ZA" sz="1800" dirty="0" smtClean="0">
                <a:solidFill>
                  <a:srgbClr val="150C8E"/>
                </a:solidFill>
              </a:rPr>
              <a:t>  </a:t>
            </a:r>
            <a:r>
              <a:rPr lang="en-ZA" sz="1800" dirty="0" err="1" smtClean="0">
                <a:solidFill>
                  <a:srgbClr val="150C8E"/>
                </a:solidFill>
                <a:hlinkClick r:id="rId4"/>
              </a:rPr>
              <a:t>graysales@bigpond.com</a:t>
            </a:r>
            <a:r>
              <a:rPr lang="en-ZA" sz="1800" dirty="0" smtClean="0">
                <a:solidFill>
                  <a:srgbClr val="150C8E"/>
                </a:solidFill>
              </a:rPr>
              <a:t> and other sources</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Requires careful consideration</a:t>
            </a: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pic>
        <p:nvPicPr>
          <p:cNvPr id="4" name="Picture 2"/>
          <p:cNvPicPr>
            <a:picLocks noChangeAspect="1" noChangeArrowheads="1"/>
          </p:cNvPicPr>
          <p:nvPr/>
        </p:nvPicPr>
        <p:blipFill>
          <a:blip r:embed="rId5" cstate="print"/>
          <a:srcRect/>
          <a:stretch>
            <a:fillRect/>
          </a:stretch>
        </p:blipFill>
        <p:spPr bwMode="auto">
          <a:xfrm>
            <a:off x="5508104" y="4437112"/>
            <a:ext cx="1914251" cy="1499769"/>
          </a:xfrm>
          <a:prstGeom prst="rect">
            <a:avLst/>
          </a:prstGeom>
          <a:noFill/>
          <a:ln w="9525">
            <a:noFill/>
            <a:miter lim="800000"/>
            <a:headEnd/>
            <a:tailEnd/>
          </a:ln>
          <a:effectLst/>
        </p:spPr>
      </p:pic>
      <p:pic>
        <p:nvPicPr>
          <p:cNvPr id="8" name="Picture 7"/>
          <p:cNvPicPr>
            <a:picLocks noChangeAspect="1" noChangeArrowheads="1"/>
          </p:cNvPicPr>
          <p:nvPr/>
        </p:nvPicPr>
        <p:blipFill>
          <a:blip r:embed="rId6" cstate="print"/>
          <a:srcRect/>
          <a:stretch>
            <a:fillRect/>
          </a:stretch>
        </p:blipFill>
        <p:spPr bwMode="auto">
          <a:xfrm>
            <a:off x="7383016" y="1398951"/>
            <a:ext cx="1760984" cy="5459049"/>
          </a:xfrm>
          <a:prstGeom prst="rect">
            <a:avLst/>
          </a:prstGeom>
          <a:noFill/>
        </p:spPr>
      </p:pic>
      <p:pic>
        <p:nvPicPr>
          <p:cNvPr id="9" name="Picture 2"/>
          <p:cNvPicPr>
            <a:picLocks noChangeAspect="1" noChangeArrowheads="1"/>
          </p:cNvPicPr>
          <p:nvPr/>
        </p:nvPicPr>
        <p:blipFill>
          <a:blip r:embed="rId7" cstate="print"/>
          <a:srcRect/>
          <a:stretch>
            <a:fillRect/>
          </a:stretch>
        </p:blipFill>
        <p:spPr bwMode="auto">
          <a:xfrm>
            <a:off x="5796136" y="3271046"/>
            <a:ext cx="1456713" cy="1022049"/>
          </a:xfrm>
          <a:prstGeom prst="rect">
            <a:avLst/>
          </a:prstGeom>
          <a:noFill/>
          <a:ln w="9525">
            <a:noFill/>
            <a:miter lim="800000"/>
            <a:headEnd/>
            <a:tailEnd/>
          </a:ln>
          <a:effectLst/>
        </p:spPr>
      </p:pic>
      <p:cxnSp>
        <p:nvCxnSpPr>
          <p:cNvPr id="11" name="Straight Arrow Connector 10"/>
          <p:cNvCxnSpPr/>
          <p:nvPr/>
        </p:nvCxnSpPr>
        <p:spPr>
          <a:xfrm rot="5400000">
            <a:off x="5724128" y="4581128"/>
            <a:ext cx="144016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04248" y="5589240"/>
            <a:ext cx="1296144"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8" cstate="print"/>
          <a:srcRect/>
          <a:stretch>
            <a:fillRect/>
          </a:stretch>
        </p:blipFill>
        <p:spPr bwMode="auto">
          <a:xfrm>
            <a:off x="7971141" y="1700808"/>
            <a:ext cx="543809" cy="13681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fade">
                                      <p:cBhvr>
                                        <p:cTn id="15" dur="1000"/>
                                        <p:tgtEl>
                                          <p:spTgt spid="41987">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1000"/>
                                        <p:tgtEl>
                                          <p:spTgt spid="41987">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1000"/>
                                        <p:tgtEl>
                                          <p:spTgt spid="41987">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1000"/>
                                        <p:tgtEl>
                                          <p:spTgt spid="41987">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41987">
                                            <p:txEl>
                                              <p:pRg st="8" end="8"/>
                                            </p:txEl>
                                          </p:spTgt>
                                        </p:tgtEl>
                                        <p:attrNameLst>
                                          <p:attrName>style.visibility</p:attrName>
                                        </p:attrNameLst>
                                      </p:cBhvr>
                                      <p:to>
                                        <p:strVal val="visible"/>
                                      </p:to>
                                    </p:set>
                                    <p:animEffect transition="in" filter="fade">
                                      <p:cBhvr>
                                        <p:cTn id="43" dur="1000"/>
                                        <p:tgtEl>
                                          <p:spTgt spid="41987">
                                            <p:txEl>
                                              <p:pRg st="8" end="8"/>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41987">
                                            <p:txEl>
                                              <p:pRg st="10" end="10"/>
                                            </p:txEl>
                                          </p:spTgt>
                                        </p:tgtEl>
                                        <p:attrNameLst>
                                          <p:attrName>style.visibility</p:attrName>
                                        </p:attrNameLst>
                                      </p:cBhvr>
                                      <p:to>
                                        <p:strVal val="visible"/>
                                      </p:to>
                                    </p:set>
                                    <p:animEffect transition="in" filter="fade">
                                      <p:cBhvr>
                                        <p:cTn id="51" dur="1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687287" y="3271047"/>
            <a:ext cx="1456713" cy="1022049"/>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Signs of Judgement</a:t>
            </a:r>
          </a:p>
        </p:txBody>
      </p:sp>
      <p:sp>
        <p:nvSpPr>
          <p:cNvPr id="41987" name="Rectangle 3"/>
          <p:cNvSpPr>
            <a:spLocks noGrp="1" noChangeArrowheads="1"/>
          </p:cNvSpPr>
          <p:nvPr>
            <p:ph type="body" idx="1"/>
          </p:nvPr>
        </p:nvSpPr>
        <p:spPr>
          <a:xfrm>
            <a:off x="457200" y="1628800"/>
            <a:ext cx="8363272" cy="5229200"/>
          </a:xfrm>
        </p:spPr>
        <p:txBody>
          <a:bodyPr>
            <a:normAutofit/>
          </a:bodyPr>
          <a:lstStyle/>
          <a:p>
            <a:pPr eaLnBrk="1" hangingPunct="1">
              <a:buFont typeface="Wingdings" pitchFamily="2" charset="2"/>
              <a:buChar char="Ø"/>
            </a:pPr>
            <a:r>
              <a:rPr lang="en-US" sz="1800" dirty="0" smtClean="0">
                <a:solidFill>
                  <a:srgbClr val="150C8E"/>
                </a:solidFill>
              </a:rPr>
              <a:t>Flood and the ship of Noah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Fire blackened mountain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Execution {Crucifixion} site with earthquake crack</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Ark of the Covenant with blood on the Mercy Seat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Tablets of stone with Ten Laws (Commandments) engraved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 basis for careful introspection and self examination</a:t>
            </a:r>
          </a:p>
        </p:txBody>
      </p:sp>
      <p:pic>
        <p:nvPicPr>
          <p:cNvPr id="5" name="Picture 2"/>
          <p:cNvPicPr>
            <a:picLocks noChangeAspect="1" noChangeArrowheads="1"/>
          </p:cNvPicPr>
          <p:nvPr/>
        </p:nvPicPr>
        <p:blipFill>
          <a:blip r:embed="rId4" cstate="print"/>
          <a:srcRect/>
          <a:stretch>
            <a:fillRect/>
          </a:stretch>
        </p:blipFill>
        <p:spPr bwMode="auto">
          <a:xfrm>
            <a:off x="7252011" y="4725144"/>
            <a:ext cx="1914251" cy="1499769"/>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7236296" y="1484785"/>
            <a:ext cx="1907704" cy="13706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8" end="8"/>
                                            </p:txEl>
                                          </p:spTgt>
                                        </p:tgtEl>
                                        <p:attrNameLst>
                                          <p:attrName>style.visibility</p:attrName>
                                        </p:attrNameLst>
                                      </p:cBhvr>
                                      <p:to>
                                        <p:strVal val="visible"/>
                                      </p:to>
                                    </p:set>
                                    <p:animEffect transition="in" filter="fade">
                                      <p:cBhvr>
                                        <p:cTn id="31" dur="2000"/>
                                        <p:tgtEl>
                                          <p:spTgt spid="41987">
                                            <p:txEl>
                                              <p:pRg st="8" end="8"/>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10" end="10"/>
                                            </p:txEl>
                                          </p:spTgt>
                                        </p:tgtEl>
                                        <p:attrNameLst>
                                          <p:attrName>style.visibility</p:attrName>
                                        </p:attrNameLst>
                                      </p:cBhvr>
                                      <p:to>
                                        <p:strVal val="visible"/>
                                      </p:to>
                                    </p:set>
                                    <p:animEffect transition="in" filter="fade">
                                      <p:cBhvr>
                                        <p:cTn id="39"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err="1" smtClean="0">
                <a:solidFill>
                  <a:srgbClr val="002060"/>
                </a:solidFill>
              </a:rPr>
              <a:t>Northcliff</a:t>
            </a:r>
            <a:r>
              <a:rPr lang="en-ZA" sz="2400" b="1" dirty="0" smtClean="0">
                <a:solidFill>
                  <a:srgbClr val="002060"/>
                </a:solidFill>
              </a:rPr>
              <a:t> – the flood – a sign of Judgment</a:t>
            </a:r>
          </a:p>
        </p:txBody>
      </p:sp>
      <p:sp>
        <p:nvSpPr>
          <p:cNvPr id="41987" name="Rectangle 3"/>
          <p:cNvSpPr>
            <a:spLocks noGrp="1" noChangeArrowheads="1"/>
          </p:cNvSpPr>
          <p:nvPr>
            <p:ph type="body" idx="1"/>
          </p:nvPr>
        </p:nvSpPr>
        <p:spPr>
          <a:xfrm>
            <a:off x="395536" y="1484784"/>
            <a:ext cx="6480720" cy="5373216"/>
          </a:xfrm>
        </p:spPr>
        <p:txBody>
          <a:bodyPr>
            <a:normAutofit fontScale="92500" lnSpcReduction="10000"/>
          </a:bodyPr>
          <a:lstStyle/>
          <a:p>
            <a:pPr eaLnBrk="1" hangingPunct="1">
              <a:buFont typeface="Wingdings" pitchFamily="2" charset="2"/>
              <a:buChar char="Ø"/>
            </a:pPr>
            <a:r>
              <a:rPr lang="en-US" sz="1800" dirty="0" smtClean="0">
                <a:solidFill>
                  <a:srgbClr val="150C8E"/>
                </a:solidFill>
              </a:rPr>
              <a:t>Massive tectonic upheaval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depths of water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water action laying down sediments</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Massive dome up-thrusting earth’s surface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water action cutting the top off the dome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water action cutting the valleys into the dome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In fact – almost anywhere you go on earth you are SURROUNDED BY SIGNS OF JUDGMENT!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ARE you prepared like Noah?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OR …?</a:t>
            </a:r>
          </a:p>
          <a:p>
            <a:pPr eaLnBrk="1" hangingPunct="1">
              <a:buFont typeface="Wingdings" pitchFamily="2" charset="2"/>
              <a:buChar char="Ø"/>
            </a:pPr>
            <a:endParaRPr lang="en-ZA" sz="1800" dirty="0" smtClean="0">
              <a:solidFill>
                <a:srgbClr val="150C8E"/>
              </a:solidFill>
            </a:endParaRPr>
          </a:p>
        </p:txBody>
      </p:sp>
      <p:pic>
        <p:nvPicPr>
          <p:cNvPr id="3074" name="Picture 2"/>
          <p:cNvPicPr>
            <a:picLocks noChangeAspect="1" noChangeArrowheads="1"/>
          </p:cNvPicPr>
          <p:nvPr/>
        </p:nvPicPr>
        <p:blipFill>
          <a:blip r:embed="rId3" cstate="print"/>
          <a:srcRect/>
          <a:stretch>
            <a:fillRect/>
          </a:stretch>
        </p:blipFill>
        <p:spPr bwMode="auto">
          <a:xfrm>
            <a:off x="6804248" y="1484783"/>
            <a:ext cx="2339752" cy="154764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804248" y="3356992"/>
            <a:ext cx="2339752" cy="1557352"/>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6804248" y="5106913"/>
            <a:ext cx="2339752" cy="1751088"/>
          </a:xfrm>
          <a:prstGeom prst="rect">
            <a:avLst/>
          </a:prstGeom>
          <a:noFill/>
          <a:ln w="9525">
            <a:noFill/>
            <a:miter lim="800000"/>
            <a:headEnd/>
            <a:tailEnd/>
          </a:ln>
          <a:effectLst/>
        </p:spPr>
      </p:pic>
      <p:cxnSp>
        <p:nvCxnSpPr>
          <p:cNvPr id="8" name="Straight Arrow Connector 7"/>
          <p:cNvCxnSpPr/>
          <p:nvPr/>
        </p:nvCxnSpPr>
        <p:spPr>
          <a:xfrm flipV="1">
            <a:off x="2411760" y="692696"/>
            <a:ext cx="4608512" cy="21602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2000"/>
                                        <p:tgtEl>
                                          <p:spTgt spid="41987">
                                            <p:txEl>
                                              <p:pRg st="8" end="8"/>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0" end="10"/>
                                            </p:txEl>
                                          </p:spTgt>
                                        </p:tgtEl>
                                        <p:attrNameLst>
                                          <p:attrName>style.visibility</p:attrName>
                                        </p:attrNameLst>
                                      </p:cBhvr>
                                      <p:to>
                                        <p:strVal val="visible"/>
                                      </p:to>
                                    </p:set>
                                    <p:animEffect transition="in" filter="fade">
                                      <p:cBhvr>
                                        <p:cTn id="31" dur="2000"/>
                                        <p:tgtEl>
                                          <p:spTgt spid="41987">
                                            <p:txEl>
                                              <p:pRg st="10" end="10"/>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2000"/>
                                        <p:tgtEl>
                                          <p:spTgt spid="3074"/>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12" end="12"/>
                                            </p:txEl>
                                          </p:spTgt>
                                        </p:tgtEl>
                                        <p:attrNameLst>
                                          <p:attrName>style.visibility</p:attrName>
                                        </p:attrNameLst>
                                      </p:cBhvr>
                                      <p:to>
                                        <p:strVal val="visible"/>
                                      </p:to>
                                    </p:set>
                                    <p:animEffect transition="in" filter="fade">
                                      <p:cBhvr>
                                        <p:cTn id="39" dur="2000"/>
                                        <p:tgtEl>
                                          <p:spTgt spid="41987">
                                            <p:txEl>
                                              <p:pRg st="12" end="12"/>
                                            </p:txEl>
                                          </p:spTgt>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3075"/>
                                        </p:tgtEl>
                                        <p:attrNameLst>
                                          <p:attrName>style.visibility</p:attrName>
                                        </p:attrNameLst>
                                      </p:cBhvr>
                                      <p:to>
                                        <p:strVal val="visible"/>
                                      </p:to>
                                    </p:set>
                                    <p:animEffect transition="in" filter="fade">
                                      <p:cBhvr>
                                        <p:cTn id="43" dur="2000"/>
                                        <p:tgtEl>
                                          <p:spTgt spid="3075"/>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41987">
                                            <p:txEl>
                                              <p:pRg st="14" end="14"/>
                                            </p:txEl>
                                          </p:spTgt>
                                        </p:tgtEl>
                                        <p:attrNameLst>
                                          <p:attrName>style.visibility</p:attrName>
                                        </p:attrNameLst>
                                      </p:cBhvr>
                                      <p:to>
                                        <p:strVal val="visible"/>
                                      </p:to>
                                    </p:set>
                                    <p:animEffect transition="in" filter="fade">
                                      <p:cBhvr>
                                        <p:cTn id="47" dur="2000"/>
                                        <p:tgtEl>
                                          <p:spTgt spid="41987">
                                            <p:txEl>
                                              <p:pRg st="14" end="14"/>
                                            </p:txEl>
                                          </p:spTgt>
                                        </p:tgtEl>
                                      </p:cBhvr>
                                    </p:animEffect>
                                  </p:childTnLst>
                                </p:cTn>
                              </p:par>
                            </p:childTnLst>
                          </p:cTn>
                        </p:par>
                        <p:par>
                          <p:cTn id="48" fill="hold">
                            <p:stCondLst>
                              <p:cond delay="22000"/>
                            </p:stCondLst>
                            <p:childTnLst>
                              <p:par>
                                <p:cTn id="49" presetID="10" presetClass="entr" presetSubtype="0" fill="hold" nodeType="afterEffect">
                                  <p:stCondLst>
                                    <p:cond delay="0"/>
                                  </p:stCondLst>
                                  <p:childTnLst>
                                    <p:set>
                                      <p:cBhvr>
                                        <p:cTn id="50" dur="1" fill="hold">
                                          <p:stCondLst>
                                            <p:cond delay="0"/>
                                          </p:stCondLst>
                                        </p:cTn>
                                        <p:tgtEl>
                                          <p:spTgt spid="3076"/>
                                        </p:tgtEl>
                                        <p:attrNameLst>
                                          <p:attrName>style.visibility</p:attrName>
                                        </p:attrNameLst>
                                      </p:cBhvr>
                                      <p:to>
                                        <p:strVal val="visible"/>
                                      </p:to>
                                    </p:set>
                                    <p:animEffect transition="in" filter="fade">
                                      <p:cBhvr>
                                        <p:cTn id="51" dur="2000"/>
                                        <p:tgtEl>
                                          <p:spTgt spid="3076"/>
                                        </p:tgtEl>
                                      </p:cBhvr>
                                    </p:animEffect>
                                  </p:childTnLst>
                                </p:cTn>
                              </p:par>
                            </p:childTnLst>
                          </p:cTn>
                        </p:par>
                        <p:par>
                          <p:cTn id="52" fill="hold">
                            <p:stCondLst>
                              <p:cond delay="24000"/>
                            </p:stCondLst>
                            <p:childTnLst>
                              <p:par>
                                <p:cTn id="53" presetID="10" presetClass="entr" presetSubtype="0" fill="hold" nodeType="afterEffect">
                                  <p:stCondLst>
                                    <p:cond delay="0"/>
                                  </p:stCondLst>
                                  <p:childTnLst>
                                    <p:set>
                                      <p:cBhvr>
                                        <p:cTn id="54" dur="1" fill="hold">
                                          <p:stCondLst>
                                            <p:cond delay="0"/>
                                          </p:stCondLst>
                                        </p:cTn>
                                        <p:tgtEl>
                                          <p:spTgt spid="41987">
                                            <p:txEl>
                                              <p:pRg st="16" end="16"/>
                                            </p:txEl>
                                          </p:spTgt>
                                        </p:tgtEl>
                                        <p:attrNameLst>
                                          <p:attrName>style.visibility</p:attrName>
                                        </p:attrNameLst>
                                      </p:cBhvr>
                                      <p:to>
                                        <p:strVal val="visible"/>
                                      </p:to>
                                    </p:set>
                                    <p:animEffect transition="in" filter="fade">
                                      <p:cBhvr>
                                        <p:cTn id="55" dur="2000"/>
                                        <p:tgtEl>
                                          <p:spTgt spid="419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IS there another judgment?</a:t>
            </a:r>
            <a:br>
              <a:rPr lang="en-ZA" sz="2400" b="1" dirty="0" smtClean="0">
                <a:solidFill>
                  <a:srgbClr val="002060"/>
                </a:solidFill>
              </a:rPr>
            </a:br>
            <a:r>
              <a:rPr lang="en-ZA" sz="2400" b="1" dirty="0" smtClean="0">
                <a:solidFill>
                  <a:srgbClr val="002060"/>
                </a:solidFill>
              </a:rPr>
              <a:t>Or is this all history?</a:t>
            </a:r>
          </a:p>
        </p:txBody>
      </p:sp>
      <p:sp>
        <p:nvSpPr>
          <p:cNvPr id="41987" name="Rectangle 3"/>
          <p:cNvSpPr>
            <a:spLocks noGrp="1" noChangeArrowheads="1"/>
          </p:cNvSpPr>
          <p:nvPr>
            <p:ph type="body" idx="1"/>
          </p:nvPr>
        </p:nvSpPr>
        <p:spPr>
          <a:xfrm>
            <a:off x="457200" y="1556792"/>
            <a:ext cx="8229600" cy="5040559"/>
          </a:xfrm>
        </p:spPr>
        <p:txBody>
          <a:bodyPr>
            <a:normAutofit/>
          </a:bodyPr>
          <a:lstStyle/>
          <a:p>
            <a:pPr eaLnBrk="1" hangingPunct="1">
              <a:buFont typeface="Wingdings" pitchFamily="2" charset="2"/>
              <a:buChar char="Ø"/>
            </a:pPr>
            <a:r>
              <a:rPr lang="en-US" sz="1800" dirty="0" smtClean="0">
                <a:solidFill>
                  <a:srgbClr val="150C8E"/>
                </a:solidFill>
              </a:rPr>
              <a:t>Should you be concerned at all this?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Or is it just history and nothing to worry about?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Did Yahooshua live and die to warn of judgment to come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And provide a means for you to escape judgment to come?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Or was he just any man executed by the Roman Authorities of his time?</a:t>
            </a:r>
          </a:p>
          <a:p>
            <a:pPr>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1412776"/>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Indications of coming judgment</a:t>
            </a:r>
          </a:p>
        </p:txBody>
      </p:sp>
      <p:sp>
        <p:nvSpPr>
          <p:cNvPr id="41987" name="Rectangle 3"/>
          <p:cNvSpPr>
            <a:spLocks noGrp="1" noChangeArrowheads="1"/>
          </p:cNvSpPr>
          <p:nvPr>
            <p:ph type="body" idx="1"/>
          </p:nvPr>
        </p:nvSpPr>
        <p:spPr>
          <a:xfrm>
            <a:off x="359024" y="1484785"/>
            <a:ext cx="8784976" cy="5373215"/>
          </a:xfrm>
        </p:spPr>
        <p:txBody>
          <a:bodyPr>
            <a:normAutofit fontScale="92500" lnSpcReduction="10000"/>
          </a:bodyPr>
          <a:lstStyle/>
          <a:p>
            <a:pPr>
              <a:buNone/>
            </a:pPr>
            <a:r>
              <a:rPr lang="en-US" sz="1800" dirty="0" smtClean="0">
                <a:solidFill>
                  <a:srgbClr val="150C8E"/>
                </a:solidFill>
              </a:rPr>
              <a:t>Revelation 20:11-15 “</a:t>
            </a:r>
            <a:r>
              <a:rPr lang="en-US" sz="1800" i="1" dirty="0" smtClean="0">
                <a:solidFill>
                  <a:srgbClr val="150C8E"/>
                </a:solidFill>
              </a:rPr>
              <a:t>Then I saw a great white throne and Him who sat on it, from whose face the earth and the heaven fled away. And there was found no place for them.  And I saw the dead, small and great, standing before the Almighty {God}, and books were opened. And another book was opened, which is the Book of Life. And the dead were </a:t>
            </a:r>
            <a:r>
              <a:rPr lang="en-US" sz="1800" b="1" i="1" dirty="0" smtClean="0">
                <a:solidFill>
                  <a:srgbClr val="0066FF"/>
                </a:solidFill>
              </a:rPr>
              <a:t>judged</a:t>
            </a:r>
            <a:r>
              <a:rPr lang="en-US" sz="1800" i="1" dirty="0" smtClean="0">
                <a:solidFill>
                  <a:srgbClr val="150C8E"/>
                </a:solidFill>
              </a:rPr>
              <a:t> according to their works, by the things which were written in the books.   The sea gave up the dead who were in it, and Death and Hades delivered up the dead who were in them. And they were </a:t>
            </a:r>
            <a:r>
              <a:rPr lang="en-US" sz="1800" b="1" i="1" dirty="0" smtClean="0">
                <a:solidFill>
                  <a:srgbClr val="0066FF"/>
                </a:solidFill>
              </a:rPr>
              <a:t>judged</a:t>
            </a:r>
            <a:r>
              <a:rPr lang="en-US" sz="1800" i="1" dirty="0" smtClean="0">
                <a:solidFill>
                  <a:srgbClr val="150C8E"/>
                </a:solidFill>
              </a:rPr>
              <a:t>, each one according to his works.  Then Death and Hades were cast into the lake of fire. This is the second death.   And </a:t>
            </a:r>
            <a:r>
              <a:rPr lang="en-US" sz="1800" b="1" i="1" dirty="0" smtClean="0">
                <a:solidFill>
                  <a:srgbClr val="0066FF"/>
                </a:solidFill>
              </a:rPr>
              <a:t>anyone not found written in the Book of Life was cast into the lake of fire</a:t>
            </a:r>
            <a:r>
              <a:rPr lang="en-US" sz="1800" b="1" dirty="0" smtClean="0">
                <a:solidFill>
                  <a:srgbClr val="0066FF"/>
                </a:solidFill>
              </a:rPr>
              <a:t>.” </a:t>
            </a:r>
            <a:r>
              <a:rPr lang="en-US" sz="1800" dirty="0" err="1" smtClean="0">
                <a:solidFill>
                  <a:srgbClr val="150C8E"/>
                </a:solidFill>
              </a:rPr>
              <a:t>NKJV</a:t>
            </a:r>
            <a:endParaRPr lang="en-US" sz="1800" dirty="0" smtClean="0">
              <a:solidFill>
                <a:srgbClr val="150C8E"/>
              </a:solidFill>
            </a:endParaRPr>
          </a:p>
          <a:p>
            <a:pPr>
              <a:buFont typeface="Wingdings" pitchFamily="2" charset="2"/>
              <a:buChar char="Ø"/>
            </a:pPr>
            <a:endParaRPr lang="en-US" sz="1800" dirty="0" smtClean="0">
              <a:solidFill>
                <a:srgbClr val="150C8E"/>
              </a:solidFill>
            </a:endParaRPr>
          </a:p>
          <a:p>
            <a:pPr>
              <a:buNone/>
            </a:pPr>
            <a:r>
              <a:rPr lang="en-US" sz="1800" dirty="0" smtClean="0">
                <a:solidFill>
                  <a:srgbClr val="150C8E"/>
                </a:solidFill>
              </a:rPr>
              <a:t>Revelation 21:5-8 “</a:t>
            </a:r>
            <a:r>
              <a:rPr lang="en-US" sz="1800" i="1" dirty="0" smtClean="0">
                <a:solidFill>
                  <a:srgbClr val="150C8E"/>
                </a:solidFill>
              </a:rPr>
              <a:t>And He said to </a:t>
            </a:r>
            <a:r>
              <a:rPr lang="en-US" sz="1800" i="1" dirty="0" err="1" smtClean="0">
                <a:solidFill>
                  <a:srgbClr val="150C8E"/>
                </a:solidFill>
              </a:rPr>
              <a:t>me,"It</a:t>
            </a:r>
            <a:r>
              <a:rPr lang="en-US" sz="1800" i="1" dirty="0" smtClean="0">
                <a:solidFill>
                  <a:srgbClr val="150C8E"/>
                </a:solidFill>
              </a:rPr>
              <a:t> is done! I am the Alpha and the Omega, the Beginning and the End. I will give of the fountain of the water of life freely to him who thirsts.  He who overcomes shall inherit all things, and I will be his Mighty One {God} and he shall be My son.  But the cowardly, unbelieving, abominable, murderers, sexually immoral, sorcerers, idolaters, </a:t>
            </a:r>
            <a:r>
              <a:rPr lang="en-US" sz="1800" b="1" i="1" dirty="0">
                <a:solidFill>
                  <a:srgbClr val="0066FF"/>
                </a:solidFill>
              </a:rPr>
              <a:t>and all liars shall have their part </a:t>
            </a:r>
            <a:r>
              <a:rPr lang="en-US" sz="1800" b="1" i="1" dirty="0" smtClean="0">
                <a:solidFill>
                  <a:srgbClr val="0066FF"/>
                </a:solidFill>
              </a:rPr>
              <a:t>in the lake which burns with fire and brimstone, which is the second death</a:t>
            </a:r>
            <a:r>
              <a:rPr lang="en-US" sz="1800" i="1" dirty="0" smtClean="0">
                <a:solidFill>
                  <a:srgbClr val="150C8E"/>
                </a:solidFill>
              </a:rPr>
              <a:t>.“ </a:t>
            </a:r>
            <a:r>
              <a:rPr lang="en-US" sz="1800" dirty="0" err="1" smtClean="0">
                <a:solidFill>
                  <a:srgbClr val="150C8E"/>
                </a:solidFill>
              </a:rPr>
              <a:t>NKJV</a:t>
            </a:r>
            <a:endParaRPr lang="en-US"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43753" y="274638"/>
            <a:ext cx="6543692" cy="1143000"/>
          </a:xfrm>
        </p:spPr>
        <p:txBody>
          <a:bodyPr anchor="t" anchorCtr="0">
            <a:normAutofit/>
          </a:bodyPr>
          <a:lstStyle/>
          <a:p>
            <a:pPr algn="l" eaLnBrk="1" hangingPunct="1"/>
            <a:r>
              <a:rPr lang="en-ZA" sz="2400" b="1" dirty="0" smtClean="0">
                <a:solidFill>
                  <a:srgbClr val="002060"/>
                </a:solidFill>
              </a:rPr>
              <a:t>What if the Genesis account is reasonably accurate?</a:t>
            </a:r>
          </a:p>
        </p:txBody>
      </p:sp>
      <p:sp>
        <p:nvSpPr>
          <p:cNvPr id="41987" name="Rectangle 3"/>
          <p:cNvSpPr>
            <a:spLocks noGrp="1" noChangeArrowheads="1"/>
          </p:cNvSpPr>
          <p:nvPr>
            <p:ph type="body" idx="1"/>
          </p:nvPr>
        </p:nvSpPr>
        <p:spPr>
          <a:xfrm>
            <a:off x="457200" y="1556793"/>
            <a:ext cx="8229600" cy="5112568"/>
          </a:xfrm>
        </p:spPr>
        <p:txBody>
          <a:bodyPr>
            <a:normAutofit/>
          </a:bodyPr>
          <a:lstStyle/>
          <a:p>
            <a:pPr eaLnBrk="1" hangingPunct="1">
              <a:buFont typeface="Wingdings" pitchFamily="2" charset="2"/>
              <a:buChar char="Ø"/>
            </a:pPr>
            <a:r>
              <a:rPr lang="en-US" sz="1800" dirty="0" smtClean="0">
                <a:solidFill>
                  <a:srgbClr val="150C8E"/>
                </a:solidFill>
              </a:rPr>
              <a:t>We have established that Genesis IS a reliable historical account to the extent that it reports a flood that destroyed the earth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What if Genesis is correct about the existence of a Creator as well?</a:t>
            </a:r>
            <a:endParaRPr lang="en-US"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What if Genesis is correct that this Almighty Creator judged mankind with the flood and forewarned a man called Noah to prepare a survival vessel in order to escape?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What if there is going to be another judgment and we are again being given advanced warning in order to escape?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Are you prepared?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1412776"/>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Indications of coming judgment</a:t>
            </a:r>
            <a:br>
              <a:rPr lang="en-ZA" sz="2400" b="1" dirty="0" smtClean="0">
                <a:solidFill>
                  <a:srgbClr val="002060"/>
                </a:solidFill>
              </a:rPr>
            </a:br>
            <a:r>
              <a:rPr lang="en-ZA" sz="2400" b="1" dirty="0" smtClean="0">
                <a:solidFill>
                  <a:srgbClr val="002060"/>
                </a:solidFill>
              </a:rPr>
              <a:t>spoken by Yahooshua {Jesus}</a:t>
            </a:r>
          </a:p>
        </p:txBody>
      </p:sp>
      <p:sp>
        <p:nvSpPr>
          <p:cNvPr id="41987" name="Rectangle 3"/>
          <p:cNvSpPr>
            <a:spLocks noGrp="1" noChangeArrowheads="1"/>
          </p:cNvSpPr>
          <p:nvPr>
            <p:ph type="body" idx="1"/>
          </p:nvPr>
        </p:nvSpPr>
        <p:spPr>
          <a:xfrm>
            <a:off x="179512" y="1484784"/>
            <a:ext cx="8784976" cy="5373215"/>
          </a:xfrm>
        </p:spPr>
        <p:txBody>
          <a:bodyPr>
            <a:noAutofit/>
          </a:bodyPr>
          <a:lstStyle/>
          <a:p>
            <a:pPr>
              <a:buNone/>
            </a:pPr>
            <a:r>
              <a:rPr lang="en-US" sz="1800" dirty="0" smtClean="0">
                <a:solidFill>
                  <a:srgbClr val="150C8E"/>
                </a:solidFill>
              </a:rPr>
              <a:t>Matthew 7:21-23 – Yahooshua speaking “"</a:t>
            </a:r>
            <a:r>
              <a:rPr lang="en-US" sz="1800" b="1" i="1" dirty="0" smtClean="0">
                <a:solidFill>
                  <a:srgbClr val="0066FF"/>
                </a:solidFill>
              </a:rPr>
              <a:t>Not everyone who says to </a:t>
            </a:r>
            <a:r>
              <a:rPr lang="en-US" sz="1800" b="1" i="1" dirty="0" err="1" smtClean="0">
                <a:solidFill>
                  <a:srgbClr val="0066FF"/>
                </a:solidFill>
              </a:rPr>
              <a:t>Me,'Lord</a:t>
            </a:r>
            <a:r>
              <a:rPr lang="en-US" sz="1800" b="1" i="1" dirty="0" smtClean="0">
                <a:solidFill>
                  <a:srgbClr val="0066FF"/>
                </a:solidFill>
              </a:rPr>
              <a:t>, Lord,' shall enter the kingdom of heaven</a:t>
            </a:r>
            <a:r>
              <a:rPr lang="en-US" sz="1800" i="1" dirty="0" smtClean="0">
                <a:solidFill>
                  <a:srgbClr val="150C8E"/>
                </a:solidFill>
              </a:rPr>
              <a:t>, but he who does the will of My Father in heaven.   Many will say to Me in that day, 'Lord, Lord, have we not prophesied in Your name, cast out demons in Your name, and done many wonders in Your name?'  23 And then I will declare to them, 'I never knew you; depart from Me, you who practice lawlessness!’”</a:t>
            </a:r>
          </a:p>
          <a:p>
            <a:pPr>
              <a:buNone/>
            </a:pPr>
            <a:endParaRPr lang="en-US" sz="1800" dirty="0" smtClean="0">
              <a:solidFill>
                <a:srgbClr val="150C8E"/>
              </a:solidFill>
            </a:endParaRPr>
          </a:p>
          <a:p>
            <a:pPr>
              <a:buNone/>
            </a:pPr>
            <a:r>
              <a:rPr lang="en-US" sz="1800" dirty="0" smtClean="0">
                <a:solidFill>
                  <a:srgbClr val="150C8E"/>
                </a:solidFill>
              </a:rPr>
              <a:t>Matthew 13:41-43 – Yahooshua speaking “</a:t>
            </a:r>
            <a:r>
              <a:rPr lang="en-US" sz="1800" i="1" dirty="0" smtClean="0">
                <a:solidFill>
                  <a:srgbClr val="150C8E"/>
                </a:solidFill>
              </a:rPr>
              <a:t>The Son of Man will send out His angels, and they will gather out of His kingdom all things that offend, and those who practice lawlessness, and will </a:t>
            </a:r>
            <a:r>
              <a:rPr lang="en-US" sz="1800" b="1" i="1" dirty="0" smtClean="0">
                <a:solidFill>
                  <a:srgbClr val="0066FF"/>
                </a:solidFill>
              </a:rPr>
              <a:t>cast them into the furnace of fire</a:t>
            </a:r>
            <a:r>
              <a:rPr lang="en-US" sz="1800" i="1" dirty="0" smtClean="0">
                <a:solidFill>
                  <a:srgbClr val="150C8E"/>
                </a:solidFill>
              </a:rPr>
              <a:t>. There will be wailing and gnashing of teeth.  Then the righteous will shine forth as the sun in the kingdom of their Father. He who has ears to hear, let him hear!”  </a:t>
            </a:r>
          </a:p>
          <a:p>
            <a:pPr>
              <a:buNone/>
            </a:pPr>
            <a:endParaRPr lang="en-US" sz="1800" dirty="0" smtClean="0">
              <a:solidFill>
                <a:srgbClr val="150C8E"/>
              </a:solidFill>
            </a:endParaRPr>
          </a:p>
          <a:p>
            <a:pPr>
              <a:buNone/>
            </a:pPr>
            <a:r>
              <a:rPr lang="en-US" sz="1800" dirty="0" smtClean="0">
                <a:solidFill>
                  <a:srgbClr val="150C8E"/>
                </a:solidFill>
              </a:rPr>
              <a:t>Matthew 25:41 – Yahooshua speaking “"</a:t>
            </a:r>
            <a:r>
              <a:rPr lang="en-US" sz="1800" i="1" dirty="0" smtClean="0">
                <a:solidFill>
                  <a:srgbClr val="150C8E"/>
                </a:solidFill>
              </a:rPr>
              <a:t>Then He will also say to those on the left </a:t>
            </a:r>
            <a:r>
              <a:rPr lang="en-US" sz="1800" i="1" dirty="0" err="1" smtClean="0">
                <a:solidFill>
                  <a:srgbClr val="150C8E"/>
                </a:solidFill>
              </a:rPr>
              <a:t>hand,'Depart</a:t>
            </a:r>
            <a:r>
              <a:rPr lang="en-US" sz="1800" i="1" dirty="0" smtClean="0">
                <a:solidFill>
                  <a:srgbClr val="150C8E"/>
                </a:solidFill>
              </a:rPr>
              <a:t> from Me, you cursed, </a:t>
            </a:r>
            <a:r>
              <a:rPr lang="en-US" sz="1800" b="1" i="1" dirty="0" smtClean="0">
                <a:solidFill>
                  <a:srgbClr val="0066FF"/>
                </a:solidFill>
              </a:rPr>
              <a:t>into the everlasting fire</a:t>
            </a:r>
            <a:r>
              <a:rPr lang="en-US" sz="1800" i="1" dirty="0" smtClean="0">
                <a:solidFill>
                  <a:srgbClr val="150C8E"/>
                </a:solidFill>
              </a:rPr>
              <a:t> prepared for the devil and his angels:</a:t>
            </a:r>
            <a:r>
              <a:rPr lang="en-US" sz="1800" dirty="0" smtClean="0">
                <a:solidFill>
                  <a:srgbClr val="150C8E"/>
                </a:solidFill>
              </a:rPr>
              <a:t>”</a:t>
            </a:r>
          </a:p>
          <a:p>
            <a:pPr>
              <a:buNone/>
            </a:pPr>
            <a:endParaRPr lang="en-US"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1412776"/>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Indications of coming judgment</a:t>
            </a:r>
          </a:p>
        </p:txBody>
      </p:sp>
      <p:sp>
        <p:nvSpPr>
          <p:cNvPr id="41987" name="Rectangle 3"/>
          <p:cNvSpPr>
            <a:spLocks noGrp="1" noChangeArrowheads="1"/>
          </p:cNvSpPr>
          <p:nvPr>
            <p:ph type="body" idx="1"/>
          </p:nvPr>
        </p:nvSpPr>
        <p:spPr>
          <a:xfrm>
            <a:off x="179512" y="1484784"/>
            <a:ext cx="8784976" cy="5373215"/>
          </a:xfrm>
        </p:spPr>
        <p:txBody>
          <a:bodyPr>
            <a:noAutofit/>
          </a:bodyPr>
          <a:lstStyle/>
          <a:p>
            <a:pPr>
              <a:buNone/>
            </a:pPr>
            <a:r>
              <a:rPr lang="en-US" sz="1800" dirty="0" smtClean="0">
                <a:solidFill>
                  <a:srgbClr val="150C8E"/>
                </a:solidFill>
              </a:rPr>
              <a:t>Mark 9:43-44 -  Yahooshua speaking “</a:t>
            </a:r>
            <a:r>
              <a:rPr lang="en-US" sz="1800" i="1" dirty="0" smtClean="0">
                <a:solidFill>
                  <a:srgbClr val="150C8E"/>
                </a:solidFill>
              </a:rPr>
              <a:t>to go to hell, </a:t>
            </a:r>
            <a:r>
              <a:rPr lang="en-US" sz="1800" b="1" i="1" dirty="0" smtClean="0">
                <a:solidFill>
                  <a:srgbClr val="0066FF"/>
                </a:solidFill>
              </a:rPr>
              <a:t>into the fire </a:t>
            </a:r>
            <a:r>
              <a:rPr lang="en-US" sz="1800" i="1" dirty="0" smtClean="0">
                <a:solidFill>
                  <a:srgbClr val="150C8E"/>
                </a:solidFill>
              </a:rPr>
              <a:t>that shall never be quenched -- where  'Their worm does not die And the fire is not quenched.‘”</a:t>
            </a:r>
          </a:p>
          <a:p>
            <a:pPr>
              <a:buNone/>
            </a:pPr>
            <a:endParaRPr lang="en-US" sz="1800" dirty="0" smtClean="0">
              <a:solidFill>
                <a:srgbClr val="150C8E"/>
              </a:solidFill>
            </a:endParaRPr>
          </a:p>
          <a:p>
            <a:pPr>
              <a:buNone/>
            </a:pPr>
            <a:r>
              <a:rPr lang="en-US" sz="1800" dirty="0" smtClean="0">
                <a:solidFill>
                  <a:srgbClr val="150C8E"/>
                </a:solidFill>
              </a:rPr>
              <a:t>Luke 12:49 – Yahooshua speaking “</a:t>
            </a:r>
            <a:r>
              <a:rPr lang="en-US" sz="1800" i="1" dirty="0" smtClean="0">
                <a:solidFill>
                  <a:srgbClr val="150C8E"/>
                </a:solidFill>
              </a:rPr>
              <a:t>I came to </a:t>
            </a:r>
            <a:r>
              <a:rPr lang="en-US" sz="1800" b="1" i="1" dirty="0" smtClean="0">
                <a:solidFill>
                  <a:srgbClr val="0066FF"/>
                </a:solidFill>
              </a:rPr>
              <a:t>send fire on the earth</a:t>
            </a:r>
            <a:r>
              <a:rPr lang="en-US" sz="1800" i="1" dirty="0" smtClean="0">
                <a:solidFill>
                  <a:srgbClr val="150C8E"/>
                </a:solidFill>
              </a:rPr>
              <a:t>, and how I wish it were already kindled!”</a:t>
            </a:r>
          </a:p>
          <a:p>
            <a:pPr>
              <a:buNone/>
            </a:pPr>
            <a:endParaRPr lang="en-US" sz="1800" dirty="0" smtClean="0">
              <a:solidFill>
                <a:srgbClr val="150C8E"/>
              </a:solidFill>
            </a:endParaRPr>
          </a:p>
          <a:p>
            <a:pPr>
              <a:buNone/>
            </a:pPr>
            <a:r>
              <a:rPr lang="en-US" sz="1800" dirty="0" smtClean="0">
                <a:solidFill>
                  <a:srgbClr val="150C8E"/>
                </a:solidFill>
              </a:rPr>
              <a:t>1 Corinthians 3:13-15 “</a:t>
            </a:r>
            <a:r>
              <a:rPr lang="en-US" sz="1800" i="1" dirty="0" smtClean="0">
                <a:solidFill>
                  <a:srgbClr val="150C8E"/>
                </a:solidFill>
              </a:rPr>
              <a:t>each one's work will become clear; for the Day will declare it, because it will be revealed by fire; and </a:t>
            </a:r>
            <a:r>
              <a:rPr lang="en-US" sz="1800" b="1" i="1" dirty="0" smtClean="0">
                <a:solidFill>
                  <a:srgbClr val="0066FF"/>
                </a:solidFill>
              </a:rPr>
              <a:t>the fire will test each one's work</a:t>
            </a:r>
            <a:r>
              <a:rPr lang="en-US" sz="1800" dirty="0" smtClean="0">
                <a:solidFill>
                  <a:srgbClr val="150C8E"/>
                </a:solidFill>
              </a:rPr>
              <a:t>”</a:t>
            </a:r>
          </a:p>
          <a:p>
            <a:pPr>
              <a:buNone/>
            </a:pPr>
            <a:endParaRPr lang="en-US" sz="1800" dirty="0" smtClean="0">
              <a:solidFill>
                <a:srgbClr val="150C8E"/>
              </a:solidFill>
            </a:endParaRPr>
          </a:p>
          <a:p>
            <a:pPr>
              <a:buNone/>
            </a:pPr>
            <a:r>
              <a:rPr lang="en-US" sz="1800" dirty="0" smtClean="0">
                <a:solidFill>
                  <a:srgbClr val="150C8E"/>
                </a:solidFill>
              </a:rPr>
              <a:t>2 Peter 3:12 “</a:t>
            </a:r>
            <a:r>
              <a:rPr lang="en-US" sz="1800" i="1" dirty="0" smtClean="0">
                <a:solidFill>
                  <a:srgbClr val="150C8E"/>
                </a:solidFill>
              </a:rPr>
              <a:t>looking for and hastening the coming of the day of the Almighty, because of which the heavens will be dissolved, being on fire, and </a:t>
            </a:r>
            <a:r>
              <a:rPr lang="en-US" sz="1800" b="1" i="1" dirty="0" smtClean="0">
                <a:solidFill>
                  <a:srgbClr val="0066FF"/>
                </a:solidFill>
              </a:rPr>
              <a:t>the elements will melt with fervent heat</a:t>
            </a:r>
            <a:r>
              <a:rPr lang="en-US" sz="1800" i="1" dirty="0" smtClean="0">
                <a:solidFill>
                  <a:srgbClr val="150C8E"/>
                </a:solidFill>
              </a:rPr>
              <a:t>?” </a:t>
            </a:r>
            <a:r>
              <a:rPr lang="en-US" sz="1800" dirty="0" err="1" smtClean="0">
                <a:solidFill>
                  <a:srgbClr val="150C8E"/>
                </a:solidFill>
              </a:rPr>
              <a:t>NKJV</a:t>
            </a: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0" y="1405493"/>
            <a:ext cx="5508104" cy="3601631"/>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0" y="0"/>
            <a:ext cx="9144000" cy="1412776"/>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Indications of coming judgment</a:t>
            </a:r>
            <a:br>
              <a:rPr lang="en-ZA" sz="2400" b="1" dirty="0" smtClean="0">
                <a:solidFill>
                  <a:srgbClr val="002060"/>
                </a:solidFill>
              </a:rPr>
            </a:br>
            <a:r>
              <a:rPr lang="en-ZA" sz="2400" b="1" dirty="0" smtClean="0">
                <a:solidFill>
                  <a:srgbClr val="002060"/>
                </a:solidFill>
              </a:rPr>
              <a:t>Eternal fire is entirely plausible</a:t>
            </a:r>
          </a:p>
        </p:txBody>
      </p:sp>
      <p:sp>
        <p:nvSpPr>
          <p:cNvPr id="41987" name="Rectangle 3"/>
          <p:cNvSpPr>
            <a:spLocks noGrp="1" noChangeArrowheads="1"/>
          </p:cNvSpPr>
          <p:nvPr>
            <p:ph type="body" idx="1"/>
          </p:nvPr>
        </p:nvSpPr>
        <p:spPr>
          <a:xfrm>
            <a:off x="323528" y="4365104"/>
            <a:ext cx="1944216" cy="360040"/>
          </a:xfrm>
          <a:solidFill>
            <a:schemeClr val="bg1"/>
          </a:solidFill>
        </p:spPr>
        <p:txBody>
          <a:bodyPr>
            <a:noAutofit/>
          </a:bodyPr>
          <a:lstStyle/>
          <a:p>
            <a:pPr algn="ctr">
              <a:buNone/>
            </a:pPr>
            <a:r>
              <a:rPr lang="en-ZA" sz="1800" dirty="0" smtClean="0">
                <a:solidFill>
                  <a:srgbClr val="150C8E"/>
                </a:solidFill>
              </a:rPr>
              <a:t>Millions of suns</a:t>
            </a:r>
          </a:p>
        </p:txBody>
      </p:sp>
      <p:pic>
        <p:nvPicPr>
          <p:cNvPr id="6146" name="Picture 2"/>
          <p:cNvPicPr>
            <a:picLocks noChangeAspect="1" noChangeArrowheads="1"/>
          </p:cNvPicPr>
          <p:nvPr/>
        </p:nvPicPr>
        <p:blipFill>
          <a:blip r:embed="rId5" cstate="print"/>
          <a:srcRect/>
          <a:stretch>
            <a:fillRect/>
          </a:stretch>
        </p:blipFill>
        <p:spPr bwMode="auto">
          <a:xfrm>
            <a:off x="5508104" y="1412776"/>
            <a:ext cx="3635896" cy="5445224"/>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cstate="print"/>
          <a:srcRect/>
          <a:stretch>
            <a:fillRect/>
          </a:stretch>
        </p:blipFill>
        <p:spPr bwMode="auto">
          <a:xfrm>
            <a:off x="-1" y="4941168"/>
            <a:ext cx="5508105" cy="19168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2000"/>
                                        <p:tgtEl>
                                          <p:spTgt spid="614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fade">
                                      <p:cBhvr>
                                        <p:cTn id="15" dur="1000"/>
                                        <p:tgtEl>
                                          <p:spTgt spid="41987">
                                            <p:txEl>
                                              <p:pRg st="0" end="0"/>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2000"/>
                                        <p:tgtEl>
                                          <p:spTgt spid="6149"/>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1424112"/>
            <a:ext cx="9144000" cy="5433888"/>
          </a:xfrm>
          <a:prstGeom prst="rect">
            <a:avLst/>
          </a:prstGeom>
          <a:noFill/>
          <a:ln w="9525">
            <a:noFill/>
            <a:miter lim="800000"/>
            <a:headEnd/>
            <a:tailEnd/>
          </a:ln>
          <a:effectLst/>
        </p:spPr>
      </p:pic>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There are ALSO alleged to be great rewards</a:t>
            </a:r>
          </a:p>
        </p:txBody>
      </p:sp>
      <p:sp>
        <p:nvSpPr>
          <p:cNvPr id="41987" name="Rectangle 3"/>
          <p:cNvSpPr>
            <a:spLocks noGrp="1" noChangeArrowheads="1"/>
          </p:cNvSpPr>
          <p:nvPr>
            <p:ph type="body" idx="1"/>
          </p:nvPr>
        </p:nvSpPr>
        <p:spPr>
          <a:xfrm>
            <a:off x="395536" y="1484785"/>
            <a:ext cx="8424936" cy="5373216"/>
          </a:xfrm>
        </p:spPr>
        <p:txBody>
          <a:bodyPr>
            <a:normAutofit lnSpcReduction="10000"/>
          </a:bodyPr>
          <a:lstStyle/>
          <a:p>
            <a:pPr>
              <a:buFont typeface="Wingdings" pitchFamily="2" charset="2"/>
              <a:buChar char="Ø"/>
            </a:pPr>
            <a:r>
              <a:rPr lang="en-US" sz="1800" dirty="0" smtClean="0">
                <a:solidFill>
                  <a:srgbClr val="150C8E"/>
                </a:solidFill>
              </a:rPr>
              <a:t>Revelation 21:6-7 “</a:t>
            </a:r>
            <a:r>
              <a:rPr lang="en-US" sz="1800" i="1" dirty="0" smtClean="0">
                <a:solidFill>
                  <a:srgbClr val="150C8E"/>
                </a:solidFill>
              </a:rPr>
              <a:t>He who overcomes </a:t>
            </a:r>
            <a:r>
              <a:rPr lang="en-US" sz="1800" b="1" i="1" dirty="0" smtClean="0">
                <a:solidFill>
                  <a:srgbClr val="150C8E"/>
                </a:solidFill>
              </a:rPr>
              <a:t>shall inherit all things</a:t>
            </a:r>
            <a:r>
              <a:rPr lang="en-US" sz="1800" i="1" dirty="0" smtClean="0">
                <a:solidFill>
                  <a:srgbClr val="150C8E"/>
                </a:solidFill>
              </a:rPr>
              <a:t>, and I will be his Mighty One {God} and he shall be my son</a:t>
            </a:r>
            <a:r>
              <a:rPr lang="en-US" sz="1800" dirty="0" smtClean="0">
                <a:solidFill>
                  <a:srgbClr val="150C8E"/>
                </a:solidFill>
              </a:rPr>
              <a:t>.”</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Revelation 2:7 “</a:t>
            </a:r>
            <a:r>
              <a:rPr lang="en-US" sz="1800" i="1" dirty="0" smtClean="0">
                <a:solidFill>
                  <a:srgbClr val="150C8E"/>
                </a:solidFill>
              </a:rPr>
              <a:t>To him who overcomes </a:t>
            </a:r>
            <a:r>
              <a:rPr lang="en-US" sz="1800" b="1" i="1" dirty="0" smtClean="0">
                <a:solidFill>
                  <a:srgbClr val="150C8E"/>
                </a:solidFill>
              </a:rPr>
              <a:t>I will give to eat from the tree of life</a:t>
            </a:r>
            <a:r>
              <a:rPr lang="en-US" sz="1800" i="1" dirty="0" smtClean="0">
                <a:solidFill>
                  <a:srgbClr val="150C8E"/>
                </a:solidFill>
              </a:rPr>
              <a:t>, which is in the midst of the Paradise of Yah {God}</a:t>
            </a:r>
            <a:r>
              <a:rPr lang="en-US" sz="1800" dirty="0" smtClean="0">
                <a:solidFill>
                  <a:srgbClr val="150C8E"/>
                </a:solidFill>
              </a:rPr>
              <a:t>."'  </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Revelation 2:11 “</a:t>
            </a:r>
            <a:r>
              <a:rPr lang="en-US" sz="1800" i="1" dirty="0" smtClean="0">
                <a:solidFill>
                  <a:srgbClr val="150C8E"/>
                </a:solidFill>
              </a:rPr>
              <a:t>He who overcomes </a:t>
            </a:r>
            <a:r>
              <a:rPr lang="en-US" sz="1800" b="1" i="1" dirty="0" smtClean="0">
                <a:solidFill>
                  <a:srgbClr val="150C8E"/>
                </a:solidFill>
              </a:rPr>
              <a:t>shall not be hurt by the second death</a:t>
            </a:r>
            <a:r>
              <a:rPr lang="en-US" sz="1800" i="1" dirty="0" smtClean="0">
                <a:solidFill>
                  <a:srgbClr val="150C8E"/>
                </a:solidFill>
              </a:rPr>
              <a:t>.””</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Revelation 2:26 “</a:t>
            </a:r>
            <a:r>
              <a:rPr lang="en-US" sz="1800" i="1" dirty="0" smtClean="0">
                <a:solidFill>
                  <a:srgbClr val="150C8E"/>
                </a:solidFill>
              </a:rPr>
              <a:t>And he who overcomes, and keeps My works until the end, to him </a:t>
            </a:r>
            <a:r>
              <a:rPr lang="en-US" sz="1800" b="1" i="1" dirty="0" smtClean="0">
                <a:solidFill>
                  <a:srgbClr val="150C8E"/>
                </a:solidFill>
              </a:rPr>
              <a:t>I will give power over the nations</a:t>
            </a:r>
            <a:r>
              <a:rPr lang="en-US" sz="1800" dirty="0" smtClean="0">
                <a:solidFill>
                  <a:srgbClr val="150C8E"/>
                </a:solidFill>
              </a:rPr>
              <a:t>” </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Revelation 3:5 “</a:t>
            </a:r>
            <a:r>
              <a:rPr lang="en-US" sz="1800" i="1" dirty="0" smtClean="0">
                <a:solidFill>
                  <a:srgbClr val="150C8E"/>
                </a:solidFill>
              </a:rPr>
              <a:t>He who overcomes shall be clothed in white garments, and </a:t>
            </a:r>
            <a:r>
              <a:rPr lang="en-US" sz="1800" b="1" i="1" dirty="0" smtClean="0">
                <a:solidFill>
                  <a:srgbClr val="150C8E"/>
                </a:solidFill>
              </a:rPr>
              <a:t>I will not blot out his name from the Book of Life</a:t>
            </a:r>
            <a:r>
              <a:rPr lang="en-US" sz="1800" dirty="0" smtClean="0">
                <a:solidFill>
                  <a:srgbClr val="150C8E"/>
                </a:solidFill>
              </a:rPr>
              <a:t>” </a:t>
            </a:r>
          </a:p>
          <a:p>
            <a:pPr>
              <a:buFont typeface="Wingdings" pitchFamily="2" charset="2"/>
              <a:buChar char="Ø"/>
            </a:pPr>
            <a:endParaRPr lang="en-US" sz="1800" dirty="0" smtClean="0">
              <a:solidFill>
                <a:srgbClr val="150C8E"/>
              </a:solidFill>
            </a:endParaRPr>
          </a:p>
          <a:p>
            <a:pPr>
              <a:buFont typeface="Wingdings" pitchFamily="2" charset="2"/>
              <a:buChar char="Ø"/>
            </a:pPr>
            <a:r>
              <a:rPr lang="en-US" sz="1800" dirty="0" smtClean="0">
                <a:solidFill>
                  <a:srgbClr val="150C8E"/>
                </a:solidFill>
              </a:rPr>
              <a:t>Revelation 3:21 “</a:t>
            </a:r>
            <a:r>
              <a:rPr lang="en-US" sz="1800" b="1" i="1" dirty="0" smtClean="0">
                <a:solidFill>
                  <a:srgbClr val="150C8E"/>
                </a:solidFill>
              </a:rPr>
              <a:t>To him who overcomes I will grant to sit with Me on My throne,</a:t>
            </a:r>
            <a:r>
              <a:rPr lang="en-US" sz="1800" dirty="0" smtClean="0">
                <a:solidFill>
                  <a:srgbClr val="150C8E"/>
                </a:solidFill>
              </a:rPr>
              <a:t>” </a:t>
            </a:r>
            <a:r>
              <a:rPr lang="en-US" sz="1800" dirty="0" err="1" smtClean="0">
                <a:solidFill>
                  <a:srgbClr val="150C8E"/>
                </a:solidFill>
              </a:rPr>
              <a:t>NKJV</a:t>
            </a:r>
            <a:endParaRPr lang="en-US"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2000"/>
                                        <p:tgtEl>
                                          <p:spTgt spid="41987">
                                            <p:txEl>
                                              <p:pRg st="8" end="8"/>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0" end="10"/>
                                            </p:txEl>
                                          </p:spTgt>
                                        </p:tgtEl>
                                        <p:attrNameLst>
                                          <p:attrName>style.visibility</p:attrName>
                                        </p:attrNameLst>
                                      </p:cBhvr>
                                      <p:to>
                                        <p:strVal val="visible"/>
                                      </p:to>
                                    </p:set>
                                    <p:animEffect transition="in" filter="fade">
                                      <p:cBhvr>
                                        <p:cTn id="31"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Where will YOU spend eternity?</a:t>
            </a:r>
          </a:p>
        </p:txBody>
      </p:sp>
      <p:sp>
        <p:nvSpPr>
          <p:cNvPr id="41987" name="Rectangle 3"/>
          <p:cNvSpPr>
            <a:spLocks noGrp="1" noChangeArrowheads="1"/>
          </p:cNvSpPr>
          <p:nvPr>
            <p:ph type="body" idx="1"/>
          </p:nvPr>
        </p:nvSpPr>
        <p:spPr>
          <a:xfrm>
            <a:off x="457200" y="1628801"/>
            <a:ext cx="8229600" cy="4968552"/>
          </a:xfrm>
        </p:spPr>
        <p:txBody>
          <a:bodyPr>
            <a:normAutofit lnSpcReduction="10000"/>
          </a:bodyPr>
          <a:lstStyle/>
          <a:p>
            <a:pPr eaLnBrk="1" hangingPunct="1">
              <a:buFont typeface="Wingdings" pitchFamily="2" charset="2"/>
              <a:buChar char="Ø"/>
            </a:pPr>
            <a:r>
              <a:rPr lang="en-US" sz="1800" dirty="0" smtClean="0">
                <a:solidFill>
                  <a:srgbClr val="150C8E"/>
                </a:solidFill>
              </a:rPr>
              <a:t>In depth analysis of the book relating to coming </a:t>
            </a:r>
            <a:r>
              <a:rPr lang="en-US" sz="1800" dirty="0" err="1" smtClean="0">
                <a:solidFill>
                  <a:srgbClr val="150C8E"/>
                </a:solidFill>
              </a:rPr>
              <a:t>judgement</a:t>
            </a:r>
            <a:endParaRPr lang="en-US" sz="1800" dirty="0" smtClean="0">
              <a:solidFill>
                <a:srgbClr val="150C8E"/>
              </a:solidFill>
            </a:endParaRPr>
          </a:p>
          <a:p>
            <a:pPr eaLnBrk="1" hangingPunct="1">
              <a:buFont typeface="Wingdings" pitchFamily="2" charset="2"/>
              <a:buChar char="Ø"/>
            </a:pPr>
            <a:endParaRPr lang="en-US" sz="1800" dirty="0" smtClean="0">
              <a:solidFill>
                <a:srgbClr val="150C8E"/>
              </a:solidFill>
            </a:endParaRPr>
          </a:p>
          <a:p>
            <a:pPr eaLnBrk="1" hangingPunct="1">
              <a:buFont typeface="Wingdings" pitchFamily="2" charset="2"/>
              <a:buChar char="Ø"/>
            </a:pPr>
            <a:r>
              <a:rPr lang="en-US" sz="1800" dirty="0" smtClean="0">
                <a:solidFill>
                  <a:srgbClr val="150C8E"/>
                </a:solidFill>
              </a:rPr>
              <a:t>The basis of judgment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continuum from the deepest part of the lake of fire to the highest thrones in heaven</a:t>
            </a:r>
            <a:endParaRPr lang="en-US" sz="1800" dirty="0" smtClean="0">
              <a:solidFill>
                <a:srgbClr val="150C8E"/>
              </a:solidFill>
            </a:endParaRPr>
          </a:p>
          <a:p>
            <a:pPr eaLnBrk="1" hangingPunct="1">
              <a:buFont typeface="Wingdings" pitchFamily="2" charset="2"/>
              <a:buChar char="Ø"/>
            </a:pPr>
            <a:endParaRPr lang="en-US" sz="1800" dirty="0" smtClean="0">
              <a:solidFill>
                <a:srgbClr val="150C8E"/>
              </a:solidFill>
            </a:endParaRPr>
          </a:p>
          <a:p>
            <a:pPr eaLnBrk="1" hangingPunct="1">
              <a:buFont typeface="Wingdings" pitchFamily="2" charset="2"/>
              <a:buChar char="Ø"/>
            </a:pPr>
            <a:r>
              <a:rPr lang="en-US" sz="1800" dirty="0" smtClean="0">
                <a:solidFill>
                  <a:srgbClr val="150C8E"/>
                </a:solidFill>
              </a:rPr>
              <a:t>The guidelines that are given as to how to be </a:t>
            </a:r>
            <a:r>
              <a:rPr lang="en-US" sz="1800" dirty="0" err="1" smtClean="0">
                <a:solidFill>
                  <a:srgbClr val="150C8E"/>
                </a:solidFill>
              </a:rPr>
              <a:t>favourably</a:t>
            </a:r>
            <a:r>
              <a:rPr lang="en-US" sz="1800" dirty="0" smtClean="0">
                <a:solidFill>
                  <a:srgbClr val="150C8E"/>
                </a:solidFill>
              </a:rPr>
              <a:t> rated on the Day of Judgment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Vital reading if you have in any way been constructively challenged by this presentation to seek a close walk with the Almighty Creator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regard this document as the most important item I have ever written and I have written thousands of documents</a:t>
            </a:r>
          </a:p>
        </p:txBody>
      </p:sp>
      <p:pic>
        <p:nvPicPr>
          <p:cNvPr id="5" name="Picture 2"/>
          <p:cNvPicPr>
            <a:picLocks noChangeAspect="1" noChangeArrowheads="1"/>
          </p:cNvPicPr>
          <p:nvPr/>
        </p:nvPicPr>
        <p:blipFill>
          <a:blip r:embed="rId3" cstate="print"/>
          <a:srcRect/>
          <a:stretch>
            <a:fillRect/>
          </a:stretch>
        </p:blipFill>
        <p:spPr bwMode="auto">
          <a:xfrm>
            <a:off x="0" y="1412776"/>
            <a:ext cx="9144000" cy="6855371"/>
          </a:xfrm>
          <a:prstGeom prst="rect">
            <a:avLst/>
          </a:prstGeom>
          <a:noFill/>
          <a:ln w="9525">
            <a:noFill/>
            <a:miter lim="800000"/>
            <a:headEnd/>
            <a:tailEnd/>
          </a:ln>
          <a:effectLst/>
        </p:spPr>
      </p:pic>
      <p:sp>
        <p:nvSpPr>
          <p:cNvPr id="6" name="Rectangle 3"/>
          <p:cNvSpPr txBox="1">
            <a:spLocks noChangeArrowheads="1"/>
          </p:cNvSpPr>
          <p:nvPr/>
        </p:nvSpPr>
        <p:spPr>
          <a:xfrm>
            <a:off x="611560" y="764704"/>
            <a:ext cx="4258816" cy="504056"/>
          </a:xfrm>
          <a:prstGeom prst="rect">
            <a:avLst/>
          </a:prstGeom>
        </p:spPr>
        <p:txBody>
          <a:bodyPr vert="horz" lIns="91411" tIns="45705" rIns="91411" bIns="45705" rtlCol="0">
            <a:normAutofit fontScale="85000" lnSpcReduction="10000"/>
          </a:bodyPr>
          <a:lstStyle/>
          <a:p>
            <a:pPr marL="342790" marR="0" lvl="0" indent="-342790" defTabSz="914107" rtl="0" eaLnBrk="1" fontAlgn="auto" latinLnBrk="0" hangingPunct="1">
              <a:lnSpc>
                <a:spcPct val="100000"/>
              </a:lnSpc>
              <a:spcBef>
                <a:spcPct val="20000"/>
              </a:spcBef>
              <a:spcAft>
                <a:spcPts val="0"/>
              </a:spcAft>
              <a:buClrTx/>
              <a:buSzTx/>
              <a:buFont typeface="Arial" pitchFamily="34" charset="0"/>
              <a:buNone/>
              <a:tabLst/>
              <a:defRPr/>
            </a:pPr>
            <a:r>
              <a:rPr kumimoji="0" lang="en-ZA" sz="1800" b="1" i="0" u="none" strike="noStrike" kern="1200" cap="none" spc="0" normalizeH="0" baseline="0" noProof="0" dirty="0" smtClean="0">
                <a:ln>
                  <a:noFill/>
                </a:ln>
                <a:solidFill>
                  <a:srgbClr val="0066FF"/>
                </a:solidFill>
                <a:effectLst/>
                <a:uLnTx/>
                <a:uFillTx/>
                <a:latin typeface="+mn-lt"/>
                <a:ea typeface="+mn-ea"/>
                <a:cs typeface="+mn-cs"/>
              </a:rPr>
              <a:t>On the CD with this DVD set or www.ETIMin.org</a:t>
            </a:r>
          </a:p>
        </p:txBody>
      </p:sp>
      <p:pic>
        <p:nvPicPr>
          <p:cNvPr id="7" name="Picture 2"/>
          <p:cNvPicPr>
            <a:picLocks noChangeAspect="1" noChangeArrowheads="1"/>
          </p:cNvPicPr>
          <p:nvPr/>
        </p:nvPicPr>
        <p:blipFill>
          <a:blip r:embed="rId4" cstate="print"/>
          <a:srcRect/>
          <a:stretch>
            <a:fillRect/>
          </a:stretch>
        </p:blipFill>
        <p:spPr bwMode="auto">
          <a:xfrm>
            <a:off x="8676456" y="0"/>
            <a:ext cx="467544" cy="8325544"/>
          </a:xfrm>
          <a:prstGeom prst="rect">
            <a:avLst/>
          </a:prstGeom>
          <a:noFill/>
          <a:ln w="9525">
            <a:noFill/>
            <a:miter lim="800000"/>
            <a:headEnd/>
            <a:tailEnd/>
          </a:ln>
          <a:effectLst/>
        </p:spPr>
      </p:pic>
      <p:pic>
        <p:nvPicPr>
          <p:cNvPr id="4" name="Picture 2"/>
          <p:cNvPicPr>
            <a:picLocks noChangeAspect="1" noChangeArrowheads="1"/>
          </p:cNvPicPr>
          <p:nvPr/>
        </p:nvPicPr>
        <p:blipFill>
          <a:blip r:embed="rId5" cstate="print"/>
          <a:srcRect/>
          <a:stretch>
            <a:fillRect/>
          </a:stretch>
        </p:blipFill>
        <p:spPr bwMode="auto">
          <a:xfrm>
            <a:off x="0" y="0"/>
            <a:ext cx="467544" cy="8253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4000"/>
                            </p:stCondLst>
                            <p:childTnLst>
                              <p:par>
                                <p:cTn id="9" presetID="2" presetClass="entr" presetSubtype="3"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4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par>
                          <p:cTn id="17" fill="hold">
                            <p:stCondLst>
                              <p:cond delay="6500"/>
                            </p:stCondLst>
                            <p:childTnLst>
                              <p:par>
                                <p:cTn id="18" presetID="10" presetClass="exit" presetSubtype="0" fill="hold" nodeType="afterEffect">
                                  <p:stCondLst>
                                    <p:cond delay="0"/>
                                  </p:stCondLst>
                                  <p:childTnLst>
                                    <p:animEffect transition="out" filter="fade">
                                      <p:cBhvr>
                                        <p:cTn id="19" dur="2000"/>
                                        <p:tgtEl>
                                          <p:spTgt spid="5"/>
                                        </p:tgtEl>
                                      </p:cBhvr>
                                    </p:animEffect>
                                    <p:set>
                                      <p:cBhvr>
                                        <p:cTn id="20" dur="1" fill="hold">
                                          <p:stCondLst>
                                            <p:cond delay="1999"/>
                                          </p:stCondLst>
                                        </p:cTn>
                                        <p:tgtEl>
                                          <p:spTgt spid="5"/>
                                        </p:tgtEl>
                                        <p:attrNameLst>
                                          <p:attrName>style.visibility</p:attrName>
                                        </p:attrNameLst>
                                      </p:cBhvr>
                                      <p:to>
                                        <p:strVal val="hidden"/>
                                      </p:to>
                                    </p:set>
                                  </p:childTnLst>
                                </p:cTn>
                              </p:par>
                            </p:childTnLst>
                          </p:cTn>
                        </p:par>
                        <p:par>
                          <p:cTn id="21" fill="hold">
                            <p:stCondLst>
                              <p:cond delay="8500"/>
                            </p:stCondLst>
                            <p:childTnLst>
                              <p:par>
                                <p:cTn id="22" presetID="10" presetClass="entr" presetSubtype="0" fill="hold" nodeType="afterEffect">
                                  <p:stCondLst>
                                    <p:cond delay="0"/>
                                  </p:stCondLst>
                                  <p:childTnLst>
                                    <p:set>
                                      <p:cBhvr>
                                        <p:cTn id="23" dur="1" fill="hold">
                                          <p:stCondLst>
                                            <p:cond delay="0"/>
                                          </p:stCondLst>
                                        </p:cTn>
                                        <p:tgtEl>
                                          <p:spTgt spid="41987">
                                            <p:txEl>
                                              <p:pRg st="0" end="0"/>
                                            </p:txEl>
                                          </p:spTgt>
                                        </p:tgtEl>
                                        <p:attrNameLst>
                                          <p:attrName>style.visibility</p:attrName>
                                        </p:attrNameLst>
                                      </p:cBhvr>
                                      <p:to>
                                        <p:strVal val="visible"/>
                                      </p:to>
                                    </p:set>
                                    <p:animEffect transition="in" filter="fade">
                                      <p:cBhvr>
                                        <p:cTn id="24" dur="2000"/>
                                        <p:tgtEl>
                                          <p:spTgt spid="41987">
                                            <p:txEl>
                                              <p:pRg st="0" end="0"/>
                                            </p:txEl>
                                          </p:spTgt>
                                        </p:tgtEl>
                                      </p:cBhvr>
                                    </p:animEffect>
                                  </p:childTnLst>
                                </p:cTn>
                              </p:par>
                            </p:childTnLst>
                          </p:cTn>
                        </p:par>
                        <p:par>
                          <p:cTn id="25" fill="hold">
                            <p:stCondLst>
                              <p:cond delay="10500"/>
                            </p:stCondLst>
                            <p:childTnLst>
                              <p:par>
                                <p:cTn id="26" presetID="10" presetClass="entr" presetSubtype="0" fill="hold" nodeType="afterEffect">
                                  <p:stCondLst>
                                    <p:cond delay="0"/>
                                  </p:stCondLst>
                                  <p:childTnLst>
                                    <p:set>
                                      <p:cBhvr>
                                        <p:cTn id="27" dur="1" fill="hold">
                                          <p:stCondLst>
                                            <p:cond delay="0"/>
                                          </p:stCondLst>
                                        </p:cTn>
                                        <p:tgtEl>
                                          <p:spTgt spid="41987">
                                            <p:txEl>
                                              <p:pRg st="2" end="2"/>
                                            </p:txEl>
                                          </p:spTgt>
                                        </p:tgtEl>
                                        <p:attrNameLst>
                                          <p:attrName>style.visibility</p:attrName>
                                        </p:attrNameLst>
                                      </p:cBhvr>
                                      <p:to>
                                        <p:strVal val="visible"/>
                                      </p:to>
                                    </p:set>
                                    <p:animEffect transition="in" filter="fade">
                                      <p:cBhvr>
                                        <p:cTn id="28" dur="2000"/>
                                        <p:tgtEl>
                                          <p:spTgt spid="41987">
                                            <p:txEl>
                                              <p:pRg st="2" end="2"/>
                                            </p:txEl>
                                          </p:spTgt>
                                        </p:tgtEl>
                                      </p:cBhvr>
                                    </p:animEffect>
                                  </p:childTnLst>
                                </p:cTn>
                              </p:par>
                            </p:childTnLst>
                          </p:cTn>
                        </p:par>
                        <p:par>
                          <p:cTn id="29" fill="hold">
                            <p:stCondLst>
                              <p:cond delay="12500"/>
                            </p:stCondLst>
                            <p:childTnLst>
                              <p:par>
                                <p:cTn id="30" presetID="10" presetClass="entr" presetSubtype="0" fill="hold" nodeType="after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fade">
                                      <p:cBhvr>
                                        <p:cTn id="32" dur="2000"/>
                                        <p:tgtEl>
                                          <p:spTgt spid="41987">
                                            <p:txEl>
                                              <p:pRg st="4" end="4"/>
                                            </p:txEl>
                                          </p:spTgt>
                                        </p:tgtEl>
                                      </p:cBhvr>
                                    </p:animEffect>
                                  </p:childTnLst>
                                </p:cTn>
                              </p:par>
                            </p:childTnLst>
                          </p:cTn>
                        </p:par>
                        <p:par>
                          <p:cTn id="33" fill="hold">
                            <p:stCondLst>
                              <p:cond delay="14500"/>
                            </p:stCondLst>
                            <p:childTnLst>
                              <p:par>
                                <p:cTn id="34" presetID="10" presetClass="entr" presetSubtype="0" fill="hold" nodeType="afterEffect">
                                  <p:stCondLst>
                                    <p:cond delay="0"/>
                                  </p:stCondLst>
                                  <p:childTnLst>
                                    <p:set>
                                      <p:cBhvr>
                                        <p:cTn id="35" dur="1" fill="hold">
                                          <p:stCondLst>
                                            <p:cond delay="0"/>
                                          </p:stCondLst>
                                        </p:cTn>
                                        <p:tgtEl>
                                          <p:spTgt spid="41987">
                                            <p:txEl>
                                              <p:pRg st="6" end="6"/>
                                            </p:txEl>
                                          </p:spTgt>
                                        </p:tgtEl>
                                        <p:attrNameLst>
                                          <p:attrName>style.visibility</p:attrName>
                                        </p:attrNameLst>
                                      </p:cBhvr>
                                      <p:to>
                                        <p:strVal val="visible"/>
                                      </p:to>
                                    </p:set>
                                    <p:animEffect transition="in" filter="fade">
                                      <p:cBhvr>
                                        <p:cTn id="36" dur="2000"/>
                                        <p:tgtEl>
                                          <p:spTgt spid="41987">
                                            <p:txEl>
                                              <p:pRg st="6" end="6"/>
                                            </p:txEl>
                                          </p:spTgt>
                                        </p:tgtEl>
                                      </p:cBhvr>
                                    </p:animEffect>
                                  </p:childTnLst>
                                </p:cTn>
                              </p:par>
                            </p:childTnLst>
                          </p:cTn>
                        </p:par>
                        <p:par>
                          <p:cTn id="37" fill="hold">
                            <p:stCondLst>
                              <p:cond delay="16500"/>
                            </p:stCondLst>
                            <p:childTnLst>
                              <p:par>
                                <p:cTn id="38" presetID="10" presetClass="entr" presetSubtype="0" fill="hold" nodeType="afterEffect">
                                  <p:stCondLst>
                                    <p:cond delay="0"/>
                                  </p:stCondLst>
                                  <p:childTnLst>
                                    <p:set>
                                      <p:cBhvr>
                                        <p:cTn id="39" dur="1" fill="hold">
                                          <p:stCondLst>
                                            <p:cond delay="0"/>
                                          </p:stCondLst>
                                        </p:cTn>
                                        <p:tgtEl>
                                          <p:spTgt spid="41987">
                                            <p:txEl>
                                              <p:pRg st="8" end="8"/>
                                            </p:txEl>
                                          </p:spTgt>
                                        </p:tgtEl>
                                        <p:attrNameLst>
                                          <p:attrName>style.visibility</p:attrName>
                                        </p:attrNameLst>
                                      </p:cBhvr>
                                      <p:to>
                                        <p:strVal val="visible"/>
                                      </p:to>
                                    </p:set>
                                    <p:animEffect transition="in" filter="fade">
                                      <p:cBhvr>
                                        <p:cTn id="40" dur="2000"/>
                                        <p:tgtEl>
                                          <p:spTgt spid="41987">
                                            <p:txEl>
                                              <p:pRg st="8" end="8"/>
                                            </p:txEl>
                                          </p:spTgt>
                                        </p:tgtEl>
                                      </p:cBhvr>
                                    </p:animEffect>
                                  </p:childTnLst>
                                </p:cTn>
                              </p:par>
                            </p:childTnLst>
                          </p:cTn>
                        </p:par>
                        <p:par>
                          <p:cTn id="41" fill="hold">
                            <p:stCondLst>
                              <p:cond delay="18500"/>
                            </p:stCondLst>
                            <p:childTnLst>
                              <p:par>
                                <p:cTn id="42" presetID="10" presetClass="entr" presetSubtype="0" fill="hold" nodeType="afterEffect">
                                  <p:stCondLst>
                                    <p:cond delay="0"/>
                                  </p:stCondLst>
                                  <p:childTnLst>
                                    <p:set>
                                      <p:cBhvr>
                                        <p:cTn id="43" dur="1" fill="hold">
                                          <p:stCondLst>
                                            <p:cond delay="0"/>
                                          </p:stCondLst>
                                        </p:cTn>
                                        <p:tgtEl>
                                          <p:spTgt spid="41987">
                                            <p:txEl>
                                              <p:pRg st="10" end="10"/>
                                            </p:txEl>
                                          </p:spTgt>
                                        </p:tgtEl>
                                        <p:attrNameLst>
                                          <p:attrName>style.visibility</p:attrName>
                                        </p:attrNameLst>
                                      </p:cBhvr>
                                      <p:to>
                                        <p:strVal val="visible"/>
                                      </p:to>
                                    </p:set>
                                    <p:animEffect transition="in" filter="fade">
                                      <p:cBhvr>
                                        <p:cTn id="44" dur="2000"/>
                                        <p:tgtEl>
                                          <p:spTgt spid="41987">
                                            <p:txEl>
                                              <p:pRg st="10" end="10"/>
                                            </p:txEl>
                                          </p:spTgt>
                                        </p:tgtEl>
                                      </p:cBhvr>
                                    </p:animEffect>
                                  </p:childTnLst>
                                </p:cTn>
                              </p:par>
                            </p:childTnLst>
                          </p:cTn>
                        </p:par>
                        <p:par>
                          <p:cTn id="45" fill="hold">
                            <p:stCondLst>
                              <p:cond delay="20500"/>
                            </p:stCondLst>
                            <p:childTnLst>
                              <p:par>
                                <p:cTn id="46" presetID="10"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childTnLst>
                          </p:cTn>
                        </p:par>
                        <p:par>
                          <p:cTn id="49" fill="hold">
                            <p:stCondLst>
                              <p:cond delay="225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If you are not sure, ponder!</a:t>
            </a:r>
          </a:p>
        </p:txBody>
      </p:sp>
      <p:sp>
        <p:nvSpPr>
          <p:cNvPr id="41987" name="Rectangle 3"/>
          <p:cNvSpPr>
            <a:spLocks noGrp="1" noChangeArrowheads="1"/>
          </p:cNvSpPr>
          <p:nvPr>
            <p:ph type="body" idx="1"/>
          </p:nvPr>
        </p:nvSpPr>
        <p:spPr>
          <a:xfrm>
            <a:off x="457200" y="1628800"/>
            <a:ext cx="8229600" cy="4968551"/>
          </a:xfrm>
        </p:spPr>
        <p:txBody>
          <a:bodyPr/>
          <a:lstStyle/>
          <a:p>
            <a:pPr eaLnBrk="1" hangingPunct="1">
              <a:buFont typeface="Wingdings" pitchFamily="2" charset="2"/>
              <a:buChar char="Ø"/>
            </a:pPr>
            <a:r>
              <a:rPr lang="en-US" sz="1800" dirty="0" smtClean="0">
                <a:solidFill>
                  <a:srgbClr val="150C8E"/>
                </a:solidFill>
              </a:rPr>
              <a:t>If you have never considered the possibility of a judgment in which you will participate the last few slides are potentially highly challenging</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If you claim to believe in some way and have not realized that YOU face judgment, the same comment applies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If you have known there is a judgment and that you will participate but have not realized that you can still face outer darkness or a high throne or anything in between the same applies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b="1" dirty="0" smtClean="0">
                <a:solidFill>
                  <a:srgbClr val="0070C0"/>
                </a:solidFill>
              </a:rPr>
              <a:t>Ultimately there is nothing more important than where you will spend eternity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hope that this presentation has challenged you on this </a:t>
            </a:r>
            <a:r>
              <a:rPr lang="en-ZA" sz="1800" dirty="0" smtClean="0">
                <a:solidFill>
                  <a:srgbClr val="150C8E"/>
                </a:solidFill>
                <a:sym typeface="Wingdings" pitchFamily="2" charset="2"/>
              </a:rPr>
              <a:t></a:t>
            </a:r>
            <a:endParaRPr lang="en-ZA" sz="1800" dirty="0" smtClean="0">
              <a:solidFill>
                <a:srgbClr val="150C8E"/>
              </a:solidFill>
            </a:endParaRPr>
          </a:p>
        </p:txBody>
      </p:sp>
      <p:pic>
        <p:nvPicPr>
          <p:cNvPr id="6" name="Picture 2"/>
          <p:cNvPicPr>
            <a:picLocks noChangeAspect="1" noChangeArrowheads="1"/>
          </p:cNvPicPr>
          <p:nvPr/>
        </p:nvPicPr>
        <p:blipFill>
          <a:blip r:embed="rId3" cstate="print"/>
          <a:srcRect/>
          <a:stretch>
            <a:fillRect/>
          </a:stretch>
        </p:blipFill>
        <p:spPr bwMode="auto">
          <a:xfrm>
            <a:off x="8676456" y="0"/>
            <a:ext cx="467544" cy="8325544"/>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0" y="0"/>
            <a:ext cx="467544" cy="8253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Summing up </a:t>
            </a:r>
          </a:p>
        </p:txBody>
      </p:sp>
      <p:sp>
        <p:nvSpPr>
          <p:cNvPr id="41987" name="Rectangle 3"/>
          <p:cNvSpPr>
            <a:spLocks noGrp="1" noChangeArrowheads="1"/>
          </p:cNvSpPr>
          <p:nvPr>
            <p:ph type="body" idx="1"/>
          </p:nvPr>
        </p:nvSpPr>
        <p:spPr>
          <a:xfrm>
            <a:off x="285720" y="1571612"/>
            <a:ext cx="8643998" cy="5025740"/>
          </a:xfrm>
        </p:spPr>
        <p:txBody>
          <a:bodyPr>
            <a:noAutofit/>
          </a:bodyPr>
          <a:lstStyle/>
          <a:p>
            <a:pPr eaLnBrk="1" hangingPunct="1">
              <a:buFont typeface="Wingdings" pitchFamily="2" charset="2"/>
              <a:buChar char="Ø"/>
            </a:pPr>
            <a:r>
              <a:rPr lang="en-ZA" sz="1800" dirty="0" smtClean="0">
                <a:solidFill>
                  <a:srgbClr val="150C8E"/>
                </a:solidFill>
              </a:rPr>
              <a:t>There WAS a global flood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a creator</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WILL be a Day of Judgment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a lake of fire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a place of beauty with thrones for eternity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AND we have a CHOICE about how we live our lives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leave you to reflect on your beliefs and see if they fall into the same category as believing in steady state conditions on earth for millions or billions of years in an unstable Universe</a:t>
            </a:r>
          </a:p>
          <a:p>
            <a:pPr eaLnBrk="1" hangingPunct="1">
              <a:buFont typeface="Wingdings" pitchFamily="2" charset="2"/>
              <a:buChar char="Ø"/>
            </a:pPr>
            <a:endParaRPr lang="en-ZA" sz="1800" dirty="0" smtClean="0">
              <a:solidFill>
                <a:srgbClr val="150C8E"/>
              </a:solidFill>
            </a:endParaRPr>
          </a:p>
        </p:txBody>
      </p:sp>
      <p:pic>
        <p:nvPicPr>
          <p:cNvPr id="8194" name="Picture 2"/>
          <p:cNvPicPr>
            <a:picLocks noChangeAspect="1" noChangeArrowheads="1"/>
          </p:cNvPicPr>
          <p:nvPr/>
        </p:nvPicPr>
        <p:blipFill>
          <a:blip r:embed="rId3" cstate="print"/>
          <a:srcRect/>
          <a:stretch>
            <a:fillRect/>
          </a:stretch>
        </p:blipFill>
        <p:spPr bwMode="auto">
          <a:xfrm>
            <a:off x="5487711" y="1484784"/>
            <a:ext cx="3491338" cy="26642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2000"/>
                                        <p:tgtEl>
                                          <p:spTgt spid="41987">
                                            <p:txEl>
                                              <p:pRg st="8" end="8"/>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1987">
                                            <p:txEl>
                                              <p:pRg st="10" end="10"/>
                                            </p:txEl>
                                          </p:spTgt>
                                        </p:tgtEl>
                                        <p:attrNameLst>
                                          <p:attrName>style.visibility</p:attrName>
                                        </p:attrNameLst>
                                      </p:cBhvr>
                                      <p:to>
                                        <p:strVal val="visible"/>
                                      </p:to>
                                    </p:set>
                                    <p:animEffect transition="in" filter="fade">
                                      <p:cBhvr>
                                        <p:cTn id="31" dur="2000"/>
                                        <p:tgtEl>
                                          <p:spTgt spid="41987">
                                            <p:txEl>
                                              <p:pRg st="10" end="10"/>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41987">
                                            <p:txEl>
                                              <p:pRg st="12" end="12"/>
                                            </p:txEl>
                                          </p:spTgt>
                                        </p:tgtEl>
                                        <p:attrNameLst>
                                          <p:attrName>style.visibility</p:attrName>
                                        </p:attrNameLst>
                                      </p:cBhvr>
                                      <p:to>
                                        <p:strVal val="visible"/>
                                      </p:to>
                                    </p:set>
                                    <p:animEffect transition="in" filter="fade">
                                      <p:cBhvr>
                                        <p:cTn id="35"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034" y="142852"/>
            <a:ext cx="6543692" cy="1143000"/>
          </a:xfrm>
        </p:spPr>
        <p:txBody>
          <a:bodyPr anchor="t" anchorCtr="0">
            <a:noAutofit/>
          </a:bodyPr>
          <a:lstStyle/>
          <a:p>
            <a:pPr algn="l" eaLnBrk="1" hangingPunct="1"/>
            <a:r>
              <a:rPr lang="en-ZA" sz="2400" b="1" dirty="0" smtClean="0">
                <a:solidFill>
                  <a:srgbClr val="002060"/>
                </a:solidFill>
              </a:rPr>
              <a:t>A prayer of repentance</a:t>
            </a:r>
            <a:br>
              <a:rPr lang="en-ZA" sz="2400" b="1" dirty="0" smtClean="0">
                <a:solidFill>
                  <a:srgbClr val="002060"/>
                </a:solidFill>
              </a:rPr>
            </a:br>
            <a:r>
              <a:rPr lang="en-ZA" sz="2400" b="1" dirty="0" smtClean="0">
                <a:solidFill>
                  <a:srgbClr val="002060"/>
                </a:solidFill>
              </a:rPr>
              <a:t>if you believe but are not prepared for judgment</a:t>
            </a:r>
          </a:p>
        </p:txBody>
      </p:sp>
      <p:sp>
        <p:nvSpPr>
          <p:cNvPr id="41987" name="Rectangle 3"/>
          <p:cNvSpPr>
            <a:spLocks noGrp="1" noChangeArrowheads="1"/>
          </p:cNvSpPr>
          <p:nvPr>
            <p:ph type="body" idx="1"/>
          </p:nvPr>
        </p:nvSpPr>
        <p:spPr>
          <a:xfrm>
            <a:off x="539552" y="1628800"/>
            <a:ext cx="8229600" cy="4525963"/>
          </a:xfrm>
        </p:spPr>
        <p:txBody>
          <a:bodyPr>
            <a:normAutofit lnSpcReduction="10000"/>
          </a:bodyPr>
          <a:lstStyle/>
          <a:p>
            <a:pPr eaLnBrk="1" hangingPunct="1">
              <a:buNone/>
            </a:pPr>
            <a:r>
              <a:rPr lang="en-US" sz="1800" i="1" dirty="0" smtClean="0">
                <a:solidFill>
                  <a:srgbClr val="150C8E"/>
                </a:solidFill>
              </a:rPr>
              <a:t>Father I come to you in the name of Yahooshua</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now recognize that there is a judgment to come and that I will participate in it</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am not prepared</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ask you to forgive my error and forgive my sin in the name of Yahooshua</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ask you to lead me and guide me to prepare myself in order that I may overcome in the days ahead and be found a good and faithful servant on the Day of Judgment</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Amen</a:t>
            </a:r>
          </a:p>
        </p:txBody>
      </p:sp>
      <p:sp>
        <p:nvSpPr>
          <p:cNvPr id="4" name="TextBox 3"/>
          <p:cNvSpPr txBox="1"/>
          <p:nvPr/>
        </p:nvSpPr>
        <p:spPr>
          <a:xfrm>
            <a:off x="1331640" y="6372036"/>
            <a:ext cx="7416824" cy="369332"/>
          </a:xfrm>
          <a:prstGeom prst="rect">
            <a:avLst/>
          </a:prstGeom>
          <a:noFill/>
        </p:spPr>
        <p:txBody>
          <a:bodyPr wrap="square" rtlCol="0">
            <a:spAutoFit/>
          </a:bodyPr>
          <a:lstStyle/>
          <a:p>
            <a:r>
              <a:rPr lang="en-ZA" dirty="0" smtClean="0"/>
              <a:t>Contact </a:t>
            </a:r>
            <a:r>
              <a:rPr lang="en-ZA" dirty="0" err="1" smtClean="0">
                <a:hlinkClick r:id="rId3"/>
              </a:rPr>
              <a:t>James@ETIMin.org</a:t>
            </a:r>
            <a:r>
              <a:rPr lang="en-ZA" dirty="0" smtClean="0"/>
              <a:t> for support and more information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2" presetClass="entr" presetSubtype="3"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A prayer if you have not previously believed</a:t>
            </a:r>
          </a:p>
        </p:txBody>
      </p:sp>
      <p:sp>
        <p:nvSpPr>
          <p:cNvPr id="41987" name="Rectangle 3"/>
          <p:cNvSpPr>
            <a:spLocks noGrp="1" noChangeArrowheads="1"/>
          </p:cNvSpPr>
          <p:nvPr>
            <p:ph type="body" idx="1"/>
          </p:nvPr>
        </p:nvSpPr>
        <p:spPr>
          <a:xfrm>
            <a:off x="467544" y="1628800"/>
            <a:ext cx="8229600" cy="4525963"/>
          </a:xfrm>
        </p:spPr>
        <p:txBody>
          <a:bodyPr>
            <a:normAutofit fontScale="92500" lnSpcReduction="10000"/>
          </a:bodyPr>
          <a:lstStyle/>
          <a:p>
            <a:pPr eaLnBrk="1" hangingPunct="1">
              <a:buNone/>
            </a:pPr>
            <a:r>
              <a:rPr lang="en-US" sz="1800" i="1" dirty="0" smtClean="0">
                <a:solidFill>
                  <a:srgbClr val="150C8E"/>
                </a:solidFill>
              </a:rPr>
              <a:t>Father I come to you in the name of Yahooshua</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recognize that I have not previously believed in your existence but that you do indeed exist</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ask you to forgive my sins in the name of Yahooshua and to give me another chance</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I ask you to guide me in all things and particularly to help me to find the material I need to read, hear, etc and to meet people who can help me</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Help me to overcome to the end that I may be found a good and faithful servant</a:t>
            </a:r>
          </a:p>
          <a:p>
            <a:pPr eaLnBrk="1" hangingPunct="1">
              <a:buNone/>
            </a:pPr>
            <a:endParaRPr lang="en-ZA" sz="1800" i="1" dirty="0" smtClean="0">
              <a:solidFill>
                <a:srgbClr val="150C8E"/>
              </a:solidFill>
            </a:endParaRPr>
          </a:p>
          <a:p>
            <a:pPr eaLnBrk="1" hangingPunct="1">
              <a:buNone/>
            </a:pPr>
            <a:r>
              <a:rPr lang="en-ZA" sz="1800" i="1" dirty="0" smtClean="0">
                <a:solidFill>
                  <a:srgbClr val="150C8E"/>
                </a:solidFill>
              </a:rPr>
              <a:t>Amen</a:t>
            </a:r>
          </a:p>
        </p:txBody>
      </p:sp>
      <p:sp>
        <p:nvSpPr>
          <p:cNvPr id="4" name="TextBox 3"/>
          <p:cNvSpPr txBox="1"/>
          <p:nvPr/>
        </p:nvSpPr>
        <p:spPr>
          <a:xfrm>
            <a:off x="1331640" y="6372036"/>
            <a:ext cx="7416824" cy="369332"/>
          </a:xfrm>
          <a:prstGeom prst="rect">
            <a:avLst/>
          </a:prstGeom>
          <a:noFill/>
        </p:spPr>
        <p:txBody>
          <a:bodyPr wrap="square" rtlCol="0">
            <a:spAutoFit/>
          </a:bodyPr>
          <a:lstStyle/>
          <a:p>
            <a:r>
              <a:rPr lang="en-ZA" dirty="0" smtClean="0"/>
              <a:t>Contact </a:t>
            </a:r>
            <a:r>
              <a:rPr lang="en-ZA" dirty="0" err="1" smtClean="0">
                <a:hlinkClick r:id="rId3"/>
              </a:rPr>
              <a:t>James@ETIMin.org</a:t>
            </a:r>
            <a:r>
              <a:rPr lang="en-ZA" dirty="0" smtClean="0"/>
              <a:t> for support and more information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2" presetClass="entr" presetSubtype="3"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Some useful points to pray</a:t>
            </a:r>
          </a:p>
        </p:txBody>
      </p:sp>
      <p:sp>
        <p:nvSpPr>
          <p:cNvPr id="41987" name="Rectangle 3"/>
          <p:cNvSpPr>
            <a:spLocks noGrp="1" noChangeArrowheads="1"/>
          </p:cNvSpPr>
          <p:nvPr>
            <p:ph type="body" idx="1"/>
          </p:nvPr>
        </p:nvSpPr>
        <p:spPr>
          <a:xfrm>
            <a:off x="457200" y="1556792"/>
            <a:ext cx="8229600" cy="5301208"/>
          </a:xfrm>
        </p:spPr>
        <p:txBody>
          <a:bodyPr>
            <a:normAutofit fontScale="85000" lnSpcReduction="20000"/>
          </a:bodyPr>
          <a:lstStyle/>
          <a:p>
            <a:pPr eaLnBrk="1" hangingPunct="1">
              <a:buFont typeface="Wingdings" pitchFamily="2" charset="2"/>
              <a:buChar char="Ø"/>
            </a:pPr>
            <a:r>
              <a:rPr lang="en-US" sz="1800" i="1" dirty="0" smtClean="0">
                <a:solidFill>
                  <a:srgbClr val="150C8E"/>
                </a:solidFill>
              </a:rPr>
              <a:t>Father please bring the people you want into my life and take the people you do not want out</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Open the eyes of my understanding to see what you want me to see and close my eyes to what you do not want me to see</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Open my ears to hear what you want me to hear and close my ears to what you do not want me to hear</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Help me to speak only what you want me to speak and to refrain from saying those things that are not appropriate or not pleasing to you</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Lead me in every possible way and teach me to be led by Your Spirit</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Fill me with your Spirit and let the fire of your Spirit burn out all in my life that is not pleasing to you</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Speak to me in whatever way I can hear you through books, CD’s, DVD’s, the Internet, email, radio, TV, through people I meet or in any other way I am able to hear you</a:t>
            </a:r>
          </a:p>
          <a:p>
            <a:pPr eaLnBrk="1" hangingPunct="1">
              <a:buFont typeface="Wingdings" pitchFamily="2" charset="2"/>
              <a:buChar char="Ø"/>
            </a:pPr>
            <a:endParaRPr lang="en-ZA" sz="1800" i="1" dirty="0" smtClean="0">
              <a:solidFill>
                <a:srgbClr val="150C8E"/>
              </a:solidFill>
            </a:endParaRPr>
          </a:p>
          <a:p>
            <a:pPr eaLnBrk="1" hangingPunct="1">
              <a:buFont typeface="Wingdings" pitchFamily="2" charset="2"/>
              <a:buChar char="Ø"/>
            </a:pPr>
            <a:r>
              <a:rPr lang="en-ZA" sz="1800" i="1" dirty="0" smtClean="0">
                <a:solidFill>
                  <a:srgbClr val="150C8E"/>
                </a:solidFill>
              </a:rPr>
              <a:t>Help me to be sensitive to your leading and help me to know you more day by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14" end="14"/>
                                            </p:txEl>
                                          </p:spTgt>
                                        </p:tgtEl>
                                        <p:attrNameLst>
                                          <p:attrName>style.visibility</p:attrName>
                                        </p:attrNameLst>
                                      </p:cBhvr>
                                      <p:to>
                                        <p:strVal val="visible"/>
                                      </p:to>
                                    </p:set>
                                    <p:animEffect transition="in" filter="fade">
                                      <p:cBhvr>
                                        <p:cTn id="35" dur="2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ship (“Ark”) of Noah – found</a:t>
            </a:r>
            <a:br>
              <a:rPr lang="en-ZA" sz="2400" b="1" dirty="0" smtClean="0">
                <a:solidFill>
                  <a:srgbClr val="002060"/>
                </a:solidFill>
              </a:rPr>
            </a:br>
            <a:r>
              <a:rPr lang="en-ZA" sz="2400" b="1" dirty="0" smtClean="0">
                <a:solidFill>
                  <a:srgbClr val="002060"/>
                </a:solidFill>
              </a:rPr>
              <a:t>Solid evidence of judgment</a:t>
            </a:r>
          </a:p>
        </p:txBody>
      </p:sp>
      <p:sp>
        <p:nvSpPr>
          <p:cNvPr id="41987" name="Rectangle 3"/>
          <p:cNvSpPr>
            <a:spLocks noGrp="1" noChangeArrowheads="1"/>
          </p:cNvSpPr>
          <p:nvPr>
            <p:ph type="body" idx="1"/>
          </p:nvPr>
        </p:nvSpPr>
        <p:spPr>
          <a:xfrm>
            <a:off x="457200" y="1628801"/>
            <a:ext cx="8229600" cy="4800596"/>
          </a:xfrm>
        </p:spPr>
        <p:txBody>
          <a:bodyPr>
            <a:normAutofit/>
          </a:bodyPr>
          <a:lstStyle/>
          <a:p>
            <a:pPr>
              <a:buFont typeface="Wingdings" pitchFamily="2" charset="2"/>
              <a:buChar char="Ø"/>
            </a:pPr>
            <a:r>
              <a:rPr lang="en-US" sz="1800" dirty="0" smtClean="0"/>
              <a:t>Genesis 6:5-8 “</a:t>
            </a:r>
            <a:r>
              <a:rPr lang="en-US" sz="1800" i="1" dirty="0" smtClean="0"/>
              <a:t>Then Yah the eternally self existing {the LORD} saw that the wickedness of man was great in the earth, and that every intent of the thoughts of his heart was only evil continually.  And Yah the eternally self existing {the LORD} was sorry that He had made man on the earth, and He was grieved in His heart.  </a:t>
            </a:r>
            <a:r>
              <a:rPr lang="en-US" sz="1800" b="1" i="1" u="sng" dirty="0" smtClean="0">
                <a:solidFill>
                  <a:srgbClr val="0066FF"/>
                </a:solidFill>
              </a:rPr>
              <a:t>So Yah the eternally self existing {the LORD} said, "I will destroy man whom I have created from the face of the earth</a:t>
            </a:r>
            <a:r>
              <a:rPr lang="en-US" sz="1800" i="1" dirty="0" smtClean="0"/>
              <a:t>, both man and beast, creeping thing and birds of the air, for I am sorry that I have made them.“  But Noah found grace in the eyes of Yah the eternally self</a:t>
            </a:r>
          </a:p>
          <a:p>
            <a:pPr>
              <a:buNone/>
            </a:pPr>
            <a:r>
              <a:rPr lang="en-US" sz="1800" i="1" dirty="0" smtClean="0"/>
              <a:t>     existing {the LORD}. </a:t>
            </a:r>
            <a:r>
              <a:rPr lang="en-US" sz="1800" dirty="0" smtClean="0"/>
              <a:t>“ </a:t>
            </a:r>
            <a:r>
              <a:rPr lang="en-US" sz="1800" dirty="0" err="1" smtClean="0"/>
              <a:t>NKJV</a:t>
            </a:r>
            <a:endParaRPr lang="en-US" sz="1800" dirty="0" smtClean="0"/>
          </a:p>
          <a:p>
            <a:pPr eaLnBrk="1" hangingPunct="1">
              <a:buFont typeface="Wingdings" pitchFamily="2" charset="2"/>
              <a:buChar char="Ø"/>
            </a:pPr>
            <a:endParaRPr lang="en-ZA" sz="1800" dirty="0" smtClean="0">
              <a:solidFill>
                <a:srgbClr val="150C8E"/>
              </a:solidFill>
            </a:endParaRPr>
          </a:p>
        </p:txBody>
      </p:sp>
      <p:pic>
        <p:nvPicPr>
          <p:cNvPr id="4" name="Picture 3"/>
          <p:cNvPicPr>
            <a:picLocks noChangeAspect="1" noChangeArrowheads="1"/>
          </p:cNvPicPr>
          <p:nvPr/>
        </p:nvPicPr>
        <p:blipFill>
          <a:blip r:embed="rId3" cstate="print"/>
          <a:srcRect/>
          <a:stretch>
            <a:fillRect/>
          </a:stretch>
        </p:blipFill>
        <p:spPr bwMode="auto">
          <a:xfrm>
            <a:off x="5220072" y="4206353"/>
            <a:ext cx="3923928" cy="265164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1547664" y="4869160"/>
            <a:ext cx="2880320" cy="29173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fade">
                                      <p:cBhvr>
                                        <p:cTn id="10" dur="2000"/>
                                        <p:tgtEl>
                                          <p:spTgt spid="41987">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Stock_000009253299Wav44100 End of Presentation.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
        <p:nvSpPr>
          <p:cNvPr id="13" name="Rectangle 12"/>
          <p:cNvSpPr/>
          <p:nvPr/>
        </p:nvSpPr>
        <p:spPr>
          <a:xfrm>
            <a:off x="8676456" y="6309320"/>
            <a:ext cx="467544"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5" cstate="print"/>
          <a:srcRect/>
          <a:stretch>
            <a:fillRect/>
          </a:stretch>
        </p:blipFill>
        <p:spPr bwMode="auto">
          <a:xfrm>
            <a:off x="0" y="1928802"/>
            <a:ext cx="9153525" cy="3552825"/>
          </a:xfrm>
          <a:prstGeom prst="rect">
            <a:avLst/>
          </a:prstGeom>
          <a:noFill/>
          <a:ln w="9525">
            <a:noFill/>
            <a:miter lim="800000"/>
            <a:headEnd/>
            <a:tailEnd/>
          </a:ln>
        </p:spPr>
      </p:pic>
      <p:sp>
        <p:nvSpPr>
          <p:cNvPr id="20" name="Title 1"/>
          <p:cNvSpPr txBox="1">
            <a:spLocks/>
          </p:cNvSpPr>
          <p:nvPr/>
        </p:nvSpPr>
        <p:spPr>
          <a:xfrm>
            <a:off x="230812" y="698967"/>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TextBox 8"/>
          <p:cNvSpPr txBox="1"/>
          <p:nvPr/>
        </p:nvSpPr>
        <p:spPr>
          <a:xfrm>
            <a:off x="2071670" y="2071678"/>
            <a:ext cx="4929222" cy="923330"/>
          </a:xfrm>
          <a:prstGeom prst="rect">
            <a:avLst/>
          </a:prstGeom>
          <a:noFill/>
        </p:spPr>
        <p:txBody>
          <a:bodyPr wrap="square" rtlCol="0">
            <a:spAutoFit/>
          </a:bodyPr>
          <a:lstStyle/>
          <a:p>
            <a:pPr algn="ctr"/>
            <a:r>
              <a:rPr lang="en-ZA" b="1" dirty="0" smtClean="0">
                <a:solidFill>
                  <a:srgbClr val="002060"/>
                </a:solidFill>
                <a:latin typeface="Verdana" pitchFamily="34" charset="0"/>
              </a:rPr>
              <a:t>Continued in part 9</a:t>
            </a:r>
          </a:p>
          <a:p>
            <a:pPr algn="ctr"/>
            <a:r>
              <a:rPr lang="en-ZA" b="1" dirty="0" smtClean="0">
                <a:solidFill>
                  <a:srgbClr val="002060"/>
                </a:solidFill>
                <a:latin typeface="Verdana" pitchFamily="34" charset="0"/>
              </a:rPr>
              <a:t>Where did the water come from?</a:t>
            </a:r>
          </a:p>
          <a:p>
            <a:pPr algn="ctr"/>
            <a:r>
              <a:rPr lang="en-ZA" b="1" dirty="0" smtClean="0">
                <a:solidFill>
                  <a:srgbClr val="002060"/>
                </a:solidFill>
                <a:latin typeface="Verdana" pitchFamily="34" charset="0"/>
              </a:rPr>
              <a:t>and where did it go?</a:t>
            </a:r>
            <a:endParaRPr lang="en-US" b="1" dirty="0">
              <a:solidFill>
                <a:srgbClr val="002060"/>
              </a:solidFill>
              <a:latin typeface="Verdana" pitchFamily="34" charset="0"/>
            </a:endParaRPr>
          </a:p>
        </p:txBody>
      </p:sp>
      <p:sp>
        <p:nvSpPr>
          <p:cNvPr id="11"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14" name="TextBox 13"/>
          <p:cNvSpPr txBox="1"/>
          <p:nvPr/>
        </p:nvSpPr>
        <p:spPr>
          <a:xfrm>
            <a:off x="0" y="6273225"/>
            <a:ext cx="9144000" cy="615553"/>
          </a:xfrm>
          <a:prstGeom prst="rect">
            <a:avLst/>
          </a:prstGeom>
          <a:noFill/>
        </p:spPr>
        <p:txBody>
          <a:bodyPr wrap="square" rtlCol="0">
            <a:spAutoFit/>
          </a:bodyPr>
          <a:lstStyle/>
          <a:p>
            <a:r>
              <a:rPr lang="en-ZA" b="1" dirty="0" smtClean="0">
                <a:solidFill>
                  <a:srgbClr val="002060"/>
                </a:solidFill>
                <a:latin typeface="Verdana" pitchFamily="34" charset="0"/>
              </a:rPr>
              <a:t>Contact me </a:t>
            </a:r>
            <a:r>
              <a:rPr lang="en-ZA" b="1" dirty="0" smtClean="0">
                <a:solidFill>
                  <a:srgbClr val="002060"/>
                </a:solidFill>
                <a:latin typeface="Verdana" pitchFamily="34" charset="0"/>
                <a:hlinkClick r:id="rId6"/>
              </a:rPr>
              <a:t>James@ETI-Ministries.org</a:t>
            </a:r>
            <a:r>
              <a:rPr lang="en-ZA" b="1" dirty="0" smtClean="0">
                <a:solidFill>
                  <a:srgbClr val="002060"/>
                </a:solidFill>
                <a:latin typeface="Verdana" pitchFamily="34" charset="0"/>
              </a:rPr>
              <a:t>  </a:t>
            </a:r>
            <a:r>
              <a:rPr lang="en-ZA" sz="1600" b="1" dirty="0" smtClean="0">
                <a:solidFill>
                  <a:srgbClr val="002060"/>
                </a:solidFill>
                <a:latin typeface="Verdana" pitchFamily="34" charset="0"/>
              </a:rPr>
              <a:t>Website </a:t>
            </a:r>
            <a:r>
              <a:rPr lang="en-ZA" sz="1600" b="1" dirty="0" smtClean="0">
                <a:solidFill>
                  <a:srgbClr val="002060"/>
                </a:solidFill>
                <a:latin typeface="Verdana" pitchFamily="34" charset="0"/>
                <a:hlinkClick r:id="rId7"/>
              </a:rPr>
              <a:t>www.ETI-Ministries.org</a:t>
            </a:r>
            <a:endParaRPr lang="en-ZA" sz="1600" b="1" dirty="0" smtClean="0">
              <a:solidFill>
                <a:srgbClr val="002060"/>
              </a:solidFill>
              <a:latin typeface="Verdana" pitchFamily="34" charset="0"/>
            </a:endParaRPr>
          </a:p>
          <a:p>
            <a:endParaRPr lang="en-US" sz="1600" b="1" dirty="0">
              <a:solidFill>
                <a:srgbClr val="00206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2000"/>
                                        <p:tgtEl>
                                          <p:spTgt spid="11">
                                            <p:txEl>
                                              <p:pRg st="1" end="1"/>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2000"/>
                                        <p:tgtEl>
                                          <p:spTgt spid="20">
                                            <p:txEl>
                                              <p:pRg st="0" end="0"/>
                                            </p:txEl>
                                          </p:spTgt>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par>
                          <p:cTn id="27" fill="hold">
                            <p:stCondLst>
                              <p:cond delay="10000"/>
                            </p:stCondLst>
                            <p:childTnLst>
                              <p:par>
                                <p:cTn id="28" presetID="10" presetClass="exit" presetSubtype="0" fill="hold" grpId="0" nodeType="afterEffect">
                                  <p:stCondLst>
                                    <p:cond delay="0"/>
                                  </p:stCondLst>
                                  <p:childTnLst>
                                    <p:animEffect transition="out" filter="fade">
                                      <p:cBhvr>
                                        <p:cTn id="29" dur="2000"/>
                                        <p:tgtEl>
                                          <p:spTgt spid="21"/>
                                        </p:tgtEl>
                                      </p:cBhvr>
                                    </p:animEffect>
                                    <p:set>
                                      <p:cBhvr>
                                        <p:cTn id="30" dur="1" fill="hold">
                                          <p:stCondLst>
                                            <p:cond delay="1999"/>
                                          </p:stCondLst>
                                        </p:cTn>
                                        <p:tgtEl>
                                          <p:spTgt spid="2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21" grpId="0" animBg="1"/>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Other evidence</a:t>
            </a:r>
            <a:br>
              <a:rPr lang="en-ZA" sz="2400" b="1" dirty="0" smtClean="0">
                <a:solidFill>
                  <a:srgbClr val="002060"/>
                </a:solidFill>
              </a:rPr>
            </a:br>
            <a:r>
              <a:rPr lang="en-ZA" sz="2400" b="1" dirty="0" smtClean="0">
                <a:solidFill>
                  <a:srgbClr val="002060"/>
                </a:solidFill>
              </a:rPr>
              <a:t>Fossil graveyards all over the earth</a:t>
            </a:r>
          </a:p>
        </p:txBody>
      </p:sp>
      <p:pic>
        <p:nvPicPr>
          <p:cNvPr id="2050" name="Picture 2"/>
          <p:cNvPicPr>
            <a:picLocks noChangeAspect="1" noChangeArrowheads="1"/>
          </p:cNvPicPr>
          <p:nvPr/>
        </p:nvPicPr>
        <p:blipFill>
          <a:blip r:embed="rId3" cstate="print"/>
          <a:srcRect/>
          <a:stretch>
            <a:fillRect/>
          </a:stretch>
        </p:blipFill>
        <p:spPr bwMode="auto">
          <a:xfrm>
            <a:off x="3693734" y="1412776"/>
            <a:ext cx="5450266" cy="53732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179512" y="1412776"/>
            <a:ext cx="3434856" cy="5445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ship (“Ark”) of Noah – found</a:t>
            </a:r>
            <a:br>
              <a:rPr lang="en-ZA" sz="2400" b="1" dirty="0" smtClean="0">
                <a:solidFill>
                  <a:srgbClr val="002060"/>
                </a:solidFill>
              </a:rPr>
            </a:br>
            <a:r>
              <a:rPr lang="en-ZA" sz="2400" b="1" dirty="0" smtClean="0">
                <a:solidFill>
                  <a:srgbClr val="002060"/>
                </a:solidFill>
              </a:rPr>
              <a:t>Solid evidence of judgment</a:t>
            </a:r>
          </a:p>
        </p:txBody>
      </p:sp>
      <p:sp>
        <p:nvSpPr>
          <p:cNvPr id="41987" name="Rectangle 3"/>
          <p:cNvSpPr>
            <a:spLocks noGrp="1" noChangeArrowheads="1"/>
          </p:cNvSpPr>
          <p:nvPr>
            <p:ph type="body" idx="1"/>
          </p:nvPr>
        </p:nvSpPr>
        <p:spPr>
          <a:xfrm>
            <a:off x="457200" y="1484784"/>
            <a:ext cx="8229600" cy="5184575"/>
          </a:xfrm>
        </p:spPr>
        <p:txBody>
          <a:bodyPr>
            <a:noAutofit/>
          </a:bodyPr>
          <a:lstStyle/>
          <a:p>
            <a:pPr>
              <a:buFont typeface="Wingdings" pitchFamily="2" charset="2"/>
              <a:buChar char="Ø"/>
            </a:pPr>
            <a:r>
              <a:rPr lang="en-US" sz="1600" dirty="0" smtClean="0">
                <a:solidFill>
                  <a:srgbClr val="150C8E"/>
                </a:solidFill>
              </a:rPr>
              <a:t>Genesis 6:13-17 </a:t>
            </a:r>
            <a:r>
              <a:rPr lang="en-US" sz="1600" i="1" dirty="0" smtClean="0">
                <a:solidFill>
                  <a:srgbClr val="150C8E"/>
                </a:solidFill>
              </a:rPr>
              <a:t>“And the Almighty {God} said to </a:t>
            </a:r>
            <a:r>
              <a:rPr lang="en-US" sz="1600" i="1" dirty="0" err="1" smtClean="0">
                <a:solidFill>
                  <a:srgbClr val="150C8E"/>
                </a:solidFill>
              </a:rPr>
              <a:t>Noah,"The</a:t>
            </a:r>
            <a:r>
              <a:rPr lang="en-US" sz="1600" i="1" dirty="0" smtClean="0">
                <a:solidFill>
                  <a:srgbClr val="150C8E"/>
                </a:solidFill>
              </a:rPr>
              <a:t> end of all flesh has come before Me, for the earth is filled with violence through them; and behold, I will destroy them with the earth.  </a:t>
            </a:r>
            <a:r>
              <a:rPr lang="en-US" sz="1600" b="1" i="1" u="sng" dirty="0" smtClean="0">
                <a:solidFill>
                  <a:srgbClr val="0066FF"/>
                </a:solidFill>
              </a:rPr>
              <a:t>Make yourself an ark</a:t>
            </a:r>
            <a:r>
              <a:rPr lang="en-US" sz="1600" i="1" dirty="0" smtClean="0">
                <a:solidFill>
                  <a:srgbClr val="150C8E"/>
                </a:solidFill>
              </a:rPr>
              <a:t> (container) of </a:t>
            </a:r>
            <a:r>
              <a:rPr lang="en-US" sz="1600" i="1" dirty="0" err="1" smtClean="0">
                <a:solidFill>
                  <a:srgbClr val="150C8E"/>
                </a:solidFill>
              </a:rPr>
              <a:t>gopherwood</a:t>
            </a:r>
            <a:r>
              <a:rPr lang="en-US" sz="1600" i="1" dirty="0" smtClean="0">
                <a:solidFill>
                  <a:srgbClr val="150C8E"/>
                </a:solidFill>
              </a:rPr>
              <a:t>; make rooms in the ark, and cover it inside and outside with pitch.  And this is how you shall make it: The length of the ark shall be three hundred cubits, its width fifty cubits, and its height thirty cubits.  You shall make a window for the ark, and you shall finish it to a cubit from above; and set the door of the ark in its side. You shall make it with lower, second, and third decks.   And behold, </a:t>
            </a:r>
            <a:r>
              <a:rPr lang="en-US" sz="1600" b="1" i="1" u="sng" dirty="0" smtClean="0">
                <a:solidFill>
                  <a:srgbClr val="0066FF"/>
                </a:solidFill>
              </a:rPr>
              <a:t>I Myself am bringing floodwaters on the earth, to destroy from under heaven all flesh in which is the breath of life; everything that is on the earth shall die</a:t>
            </a:r>
            <a:r>
              <a:rPr lang="en-US" sz="1600" i="1" dirty="0" smtClean="0">
                <a:solidFill>
                  <a:srgbClr val="150C8E"/>
                </a:solidFill>
              </a:rPr>
              <a:t>.” </a:t>
            </a:r>
            <a:r>
              <a:rPr lang="en-US" sz="1600" dirty="0" err="1" smtClean="0">
                <a:solidFill>
                  <a:srgbClr val="150C8E"/>
                </a:solidFill>
              </a:rPr>
              <a:t>NKJV</a:t>
            </a:r>
            <a:endParaRPr lang="en-US" sz="1600" dirty="0" smtClean="0">
              <a:solidFill>
                <a:srgbClr val="150C8E"/>
              </a:solidFill>
            </a:endParaRPr>
          </a:p>
          <a:p>
            <a:pPr eaLnBrk="1" hangingPunct="1">
              <a:buFont typeface="Wingdings" pitchFamily="2" charset="2"/>
              <a:buChar char="Ø"/>
            </a:pPr>
            <a:endParaRPr lang="en-ZA" sz="1600" dirty="0" smtClean="0">
              <a:solidFill>
                <a:srgbClr val="150C8E"/>
              </a:solidFill>
            </a:endParaRPr>
          </a:p>
          <a:p>
            <a:pPr eaLnBrk="1" hangingPunct="1">
              <a:buFont typeface="Wingdings" pitchFamily="2" charset="2"/>
              <a:buChar char="Ø"/>
            </a:pPr>
            <a:endParaRPr lang="en-US" sz="1600" dirty="0" smtClean="0">
              <a:solidFill>
                <a:srgbClr val="150C8E"/>
              </a:solidFill>
            </a:endParaRPr>
          </a:p>
        </p:txBody>
      </p:sp>
      <p:pic>
        <p:nvPicPr>
          <p:cNvPr id="4" name="Picture 2"/>
          <p:cNvPicPr>
            <a:picLocks noChangeAspect="1" noChangeArrowheads="1"/>
          </p:cNvPicPr>
          <p:nvPr/>
        </p:nvPicPr>
        <p:blipFill>
          <a:blip r:embed="rId3" cstate="print"/>
          <a:srcRect/>
          <a:stretch>
            <a:fillRect/>
          </a:stretch>
        </p:blipFill>
        <p:spPr bwMode="auto">
          <a:xfrm>
            <a:off x="5364087" y="4267499"/>
            <a:ext cx="3779913" cy="25905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ship (“Ark”) of Noah – found</a:t>
            </a:r>
            <a:br>
              <a:rPr lang="en-ZA" sz="2400" b="1" dirty="0" smtClean="0">
                <a:solidFill>
                  <a:srgbClr val="002060"/>
                </a:solidFill>
              </a:rPr>
            </a:br>
            <a:r>
              <a:rPr lang="en-ZA" sz="2400" b="1" dirty="0" smtClean="0">
                <a:solidFill>
                  <a:srgbClr val="002060"/>
                </a:solidFill>
              </a:rPr>
              <a:t>Solid evidence of judgment</a:t>
            </a:r>
          </a:p>
        </p:txBody>
      </p:sp>
      <p:sp>
        <p:nvSpPr>
          <p:cNvPr id="41987" name="Rectangle 3"/>
          <p:cNvSpPr>
            <a:spLocks noGrp="1" noChangeArrowheads="1"/>
          </p:cNvSpPr>
          <p:nvPr>
            <p:ph type="body" idx="1"/>
          </p:nvPr>
        </p:nvSpPr>
        <p:spPr>
          <a:xfrm>
            <a:off x="179512" y="1556793"/>
            <a:ext cx="8229600" cy="5184575"/>
          </a:xfrm>
        </p:spPr>
        <p:txBody>
          <a:bodyPr>
            <a:noAutofit/>
          </a:bodyPr>
          <a:lstStyle/>
          <a:p>
            <a:pPr eaLnBrk="1" hangingPunct="1">
              <a:buFont typeface="Wingdings" pitchFamily="2" charset="2"/>
              <a:buChar char="Ø"/>
            </a:pPr>
            <a:r>
              <a:rPr lang="en-ZA" sz="1800" dirty="0" smtClean="0">
                <a:solidFill>
                  <a:srgbClr val="150C8E"/>
                </a:solidFill>
              </a:rPr>
              <a:t>The existence of the ship evidences that the Creator warned Noah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If there was generally available evidence of a coming flood / ice object strike / fly-by that was capable of destroying the planet there would almost certainly have been other survivors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NO evidence of more than one survival vessel</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is no evidence of more than one</a:t>
            </a:r>
          </a:p>
          <a:p>
            <a:pPr marL="0" indent="0" eaLnBrk="1" hangingPunct="1">
              <a:buNone/>
            </a:pPr>
            <a:r>
              <a:rPr lang="en-ZA" sz="1800" dirty="0">
                <a:solidFill>
                  <a:srgbClr val="150C8E"/>
                </a:solidFill>
              </a:rPr>
              <a:t> </a:t>
            </a:r>
            <a:r>
              <a:rPr lang="en-ZA" sz="1800" dirty="0" smtClean="0">
                <a:solidFill>
                  <a:srgbClr val="150C8E"/>
                </a:solidFill>
              </a:rPr>
              <a:t>    genealogy surviving</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take this as strong evidence that the</a:t>
            </a:r>
          </a:p>
          <a:p>
            <a:pPr eaLnBrk="1" hangingPunct="1">
              <a:buNone/>
            </a:pPr>
            <a:r>
              <a:rPr lang="en-ZA" sz="1800" dirty="0" smtClean="0">
                <a:solidFill>
                  <a:srgbClr val="150C8E"/>
                </a:solidFill>
              </a:rPr>
              <a:t>      Creator did indeed speak to Noah</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and that the flood WAS A JUDGMENT</a:t>
            </a:r>
            <a:endParaRPr lang="en-US" sz="1800" dirty="0" smtClean="0">
              <a:solidFill>
                <a:srgbClr val="150C8E"/>
              </a:solidFill>
            </a:endParaRPr>
          </a:p>
        </p:txBody>
      </p:sp>
      <p:pic>
        <p:nvPicPr>
          <p:cNvPr id="4" name="Picture 2"/>
          <p:cNvPicPr>
            <a:picLocks noChangeAspect="1" noChangeArrowheads="1"/>
          </p:cNvPicPr>
          <p:nvPr/>
        </p:nvPicPr>
        <p:blipFill>
          <a:blip r:embed="rId3" cstate="print"/>
          <a:srcRect/>
          <a:stretch>
            <a:fillRect/>
          </a:stretch>
        </p:blipFill>
        <p:spPr bwMode="auto">
          <a:xfrm>
            <a:off x="5191297" y="4149081"/>
            <a:ext cx="3952704" cy="27089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animEffect transition="in" filter="fade">
                                      <p:cBhvr>
                                        <p:cTn id="23" dur="2000"/>
                                        <p:tgtEl>
                                          <p:spTgt spid="41987">
                                            <p:txEl>
                                              <p:pRg st="6" end="6"/>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animEffect transition="in" filter="fade">
                                      <p:cBhvr>
                                        <p:cTn id="27" dur="2000"/>
                                        <p:tgtEl>
                                          <p:spTgt spid="41987">
                                            <p:txEl>
                                              <p:pRg st="7" end="7"/>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9" end="9"/>
                                            </p:txEl>
                                          </p:spTgt>
                                        </p:tgtEl>
                                        <p:attrNameLst>
                                          <p:attrName>style.visibility</p:attrName>
                                        </p:attrNameLst>
                                      </p:cBhvr>
                                      <p:to>
                                        <p:strVal val="visible"/>
                                      </p:to>
                                    </p:set>
                                    <p:animEffect transition="in" filter="fade">
                                      <p:cBhvr>
                                        <p:cTn id="31" dur="2000"/>
                                        <p:tgtEl>
                                          <p:spTgt spid="41987">
                                            <p:txEl>
                                              <p:pRg st="9" end="9"/>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10" end="10"/>
                                            </p:txEl>
                                          </p:spTgt>
                                        </p:tgtEl>
                                        <p:attrNameLst>
                                          <p:attrName>style.visibility</p:attrName>
                                        </p:attrNameLst>
                                      </p:cBhvr>
                                      <p:to>
                                        <p:strVal val="visible"/>
                                      </p:to>
                                    </p:set>
                                    <p:animEffect transition="in" filter="fade">
                                      <p:cBhvr>
                                        <p:cTn id="35" dur="2000"/>
                                        <p:tgtEl>
                                          <p:spTgt spid="41987">
                                            <p:txEl>
                                              <p:pRg st="10" end="10"/>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12" end="12"/>
                                            </p:txEl>
                                          </p:spTgt>
                                        </p:tgtEl>
                                        <p:attrNameLst>
                                          <p:attrName>style.visibility</p:attrName>
                                        </p:attrNameLst>
                                      </p:cBhvr>
                                      <p:to>
                                        <p:strVal val="visible"/>
                                      </p:to>
                                    </p:set>
                                    <p:animEffect transition="in" filter="fade">
                                      <p:cBhvr>
                                        <p:cTn id="39" dur="2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Other signs of judgment</a:t>
            </a:r>
          </a:p>
        </p:txBody>
      </p:sp>
      <p:sp>
        <p:nvSpPr>
          <p:cNvPr id="41987" name="Rectangle 3"/>
          <p:cNvSpPr>
            <a:spLocks noGrp="1" noChangeArrowheads="1"/>
          </p:cNvSpPr>
          <p:nvPr>
            <p:ph type="body" idx="1"/>
          </p:nvPr>
        </p:nvSpPr>
        <p:spPr>
          <a:xfrm>
            <a:off x="467544" y="1642412"/>
            <a:ext cx="8229600" cy="5184575"/>
          </a:xfrm>
        </p:spPr>
        <p:txBody>
          <a:bodyPr>
            <a:noAutofit/>
          </a:bodyPr>
          <a:lstStyle/>
          <a:p>
            <a:pPr eaLnBrk="1" hangingPunct="1">
              <a:buFont typeface="Wingdings" pitchFamily="2" charset="2"/>
              <a:buChar char="Ø"/>
            </a:pPr>
            <a:r>
              <a:rPr lang="en-ZA" sz="1800" dirty="0" smtClean="0">
                <a:solidFill>
                  <a:srgbClr val="150C8E"/>
                </a:solidFill>
              </a:rPr>
              <a:t>An army drowned in the Red Sea</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Cities turned to Ash</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A fire blackened mountain top</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A split rock with erosion channels</a:t>
            </a:r>
            <a:endParaRPr lang="en-US" sz="1800" dirty="0" smtClean="0">
              <a:solidFill>
                <a:srgbClr val="150C8E"/>
              </a:solidFill>
            </a:endParaRPr>
          </a:p>
        </p:txBody>
      </p:sp>
    </p:spTree>
    <p:extLst>
      <p:ext uri="{BB962C8B-B14F-4D97-AF65-F5344CB8AC3E}">
        <p14:creationId xmlns:p14="http://schemas.microsoft.com/office/powerpoint/2010/main" val="34841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6543692" cy="1301006"/>
          </a:xfrm>
        </p:spPr>
        <p:txBody>
          <a:bodyPr anchor="t" anchorCtr="0">
            <a:normAutofit/>
          </a:bodyPr>
          <a:lstStyle/>
          <a:p>
            <a:pPr algn="l"/>
            <a:r>
              <a:rPr lang="en-ZA" sz="2400" b="1" dirty="0" smtClean="0">
                <a:solidFill>
                  <a:srgbClr val="002060"/>
                </a:solidFill>
              </a:rPr>
              <a:t>Drowning of an army in the Red Sea (about 1555BC) -- Exodus</a:t>
            </a:r>
          </a:p>
        </p:txBody>
      </p:sp>
      <p:sp>
        <p:nvSpPr>
          <p:cNvPr id="41987" name="Rectangle 3"/>
          <p:cNvSpPr>
            <a:spLocks noGrp="1" noChangeArrowheads="1"/>
          </p:cNvSpPr>
          <p:nvPr>
            <p:ph type="body" idx="1"/>
          </p:nvPr>
        </p:nvSpPr>
        <p:spPr>
          <a:xfrm>
            <a:off x="457200" y="1556792"/>
            <a:ext cx="4402832" cy="2592288"/>
          </a:xfrm>
        </p:spPr>
        <p:txBody>
          <a:bodyPr>
            <a:normAutofit/>
          </a:bodyPr>
          <a:lstStyle/>
          <a:p>
            <a:pPr>
              <a:buFont typeface="Wingdings" pitchFamily="2" charset="2"/>
              <a:buChar char="Ø"/>
            </a:pPr>
            <a:r>
              <a:rPr lang="en-ZA" sz="1800" dirty="0" smtClean="0">
                <a:solidFill>
                  <a:srgbClr val="150C8E"/>
                </a:solidFill>
              </a:rPr>
              <a:t>Crossing site has been found</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Where Exodus says it will be found</a:t>
            </a:r>
          </a:p>
          <a:p>
            <a:pPr>
              <a:buFont typeface="Wingdings" pitchFamily="2" charset="2"/>
              <a:buChar char="Ø"/>
            </a:pPr>
            <a:endParaRPr lang="en-ZA" sz="1800" dirty="0" smtClean="0">
              <a:solidFill>
                <a:srgbClr val="150C8E"/>
              </a:solidFill>
            </a:endParaRPr>
          </a:p>
          <a:p>
            <a:pPr>
              <a:buFont typeface="Wingdings" pitchFamily="2" charset="2"/>
              <a:buChar char="Ø"/>
            </a:pPr>
            <a:r>
              <a:rPr lang="en-ZA" sz="1800" dirty="0" smtClean="0">
                <a:solidFill>
                  <a:srgbClr val="150C8E"/>
                </a:solidFill>
              </a:rPr>
              <a:t>Remains of Chariots, horse and human skeletons and other artefacts found at this location</a:t>
            </a:r>
          </a:p>
          <a:p>
            <a:pPr>
              <a:buFont typeface="Wingdings" pitchFamily="2" charset="2"/>
              <a:buChar char="Ø"/>
            </a:pPr>
            <a:endParaRPr lang="en-ZA" sz="1800" dirty="0" smtClean="0">
              <a:solidFill>
                <a:srgbClr val="150C8E"/>
              </a:solidFill>
            </a:endParaRPr>
          </a:p>
          <a:p>
            <a:pPr>
              <a:buFont typeface="Wingdings" pitchFamily="2" charset="2"/>
              <a:buChar char="Ø"/>
            </a:pPr>
            <a:endParaRPr lang="en-ZA" sz="1800" dirty="0" smtClean="0">
              <a:solidFill>
                <a:srgbClr val="150C8E"/>
              </a:solidFill>
            </a:endParaRPr>
          </a:p>
        </p:txBody>
      </p:sp>
      <p:pic>
        <p:nvPicPr>
          <p:cNvPr id="4" name="Picture 3"/>
          <p:cNvPicPr>
            <a:picLocks noChangeAspect="1" noChangeArrowheads="1"/>
          </p:cNvPicPr>
          <p:nvPr/>
        </p:nvPicPr>
        <p:blipFill>
          <a:blip r:embed="rId3" cstate="print"/>
          <a:srcRect/>
          <a:stretch>
            <a:fillRect/>
          </a:stretch>
        </p:blipFill>
        <p:spPr bwMode="auto">
          <a:xfrm>
            <a:off x="6084168" y="1484784"/>
            <a:ext cx="2952328" cy="2746352"/>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5000550" y="4074589"/>
            <a:ext cx="4035946" cy="2783411"/>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4427984" y="1484784"/>
            <a:ext cx="1761898" cy="1656184"/>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1" y="4077073"/>
            <a:ext cx="5007519" cy="2780928"/>
          </a:xfrm>
          <a:prstGeom prst="rect">
            <a:avLst/>
          </a:prstGeom>
          <a:noFill/>
          <a:ln w="9525">
            <a:noFill/>
            <a:miter lim="800000"/>
            <a:headEnd/>
            <a:tailEnd/>
          </a:ln>
          <a:effectLst/>
        </p:spPr>
      </p:pic>
    </p:spTree>
    <p:extLst>
      <p:ext uri="{BB962C8B-B14F-4D97-AF65-F5344CB8AC3E}">
        <p14:creationId xmlns:p14="http://schemas.microsoft.com/office/powerpoint/2010/main" val="7053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2000"/>
                                        <p:tgtEl>
                                          <p:spTgt spid="41987">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2000"/>
                                        <p:tgtEl>
                                          <p:spTgt spid="41987">
                                            <p:txEl>
                                              <p:pRg st="4" end="4"/>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6219</TotalTime>
  <Words>5681</Words>
  <Application>Microsoft Office PowerPoint</Application>
  <PresentationFormat>On-screen Show (4:3)</PresentationFormat>
  <Paragraphs>672</Paragraphs>
  <Slides>40</Slides>
  <Notes>40</Notes>
  <HiddenSlides>0</HiddenSlides>
  <MMClips>3</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Overwhelming evidence of a global hydraulic and tectonic event</vt:lpstr>
      <vt:lpstr>What if the Genesis account is reasonably accurate?</vt:lpstr>
      <vt:lpstr>The ship (“Ark”) of Noah – found Solid evidence of judgment</vt:lpstr>
      <vt:lpstr>Other evidence Fossil graveyards all over the earth</vt:lpstr>
      <vt:lpstr>The ship (“Ark”) of Noah – found Solid evidence of judgment</vt:lpstr>
      <vt:lpstr>The ship (“Ark”) of Noah – found Solid evidence of judgment</vt:lpstr>
      <vt:lpstr>Other signs of judgment</vt:lpstr>
      <vt:lpstr>Drowning of an army in the Red Sea (about 1555BC) -- Exodus</vt:lpstr>
      <vt:lpstr>Drowning of an army in the Red Sea (about 1555BC) -- Exodus</vt:lpstr>
      <vt:lpstr>Soddom and Gomorrah turned to ash by brimstone (burning sulphur) -- Genesis</vt:lpstr>
      <vt:lpstr>Sodom and Gomorrah turned to ash by brimstone</vt:lpstr>
      <vt:lpstr>Soddom and Gomorrah turned to ash by brimstone</vt:lpstr>
      <vt:lpstr>Split rock at Horeb and fire burned mountain (about 1555BC) -- Exodus</vt:lpstr>
      <vt:lpstr>Mountain burned by fire</vt:lpstr>
      <vt:lpstr>Ten laws spoken by the Almighty on the mountain</vt:lpstr>
      <vt:lpstr>Ten laws spoken by the Almighty on the mountain</vt:lpstr>
      <vt:lpstr>Ten laws spoken by the Almighty on the mountain</vt:lpstr>
      <vt:lpstr>Ten laws spoken by the Almighty on the mountain</vt:lpstr>
      <vt:lpstr>Mountain burned by fire, ten commandments, tablets of stone</vt:lpstr>
      <vt:lpstr>Mountain burned by fire, ten commandments, tablets of stone, Ark (container) of the Covenant</vt:lpstr>
      <vt:lpstr>Ark (container) of the Covenant Hidden about 597 BC</vt:lpstr>
      <vt:lpstr>Ark of the Covenant found in 1982 AD by Ron Wyatt Evidence of coming judgment </vt:lpstr>
      <vt:lpstr>Ark (container) of the Covenant Found about 1982 AD by Ron Wyatt evidence of coming judgment </vt:lpstr>
      <vt:lpstr>Ark (container) of the Covenant Found about 1982 AD by Ron Wyatt Evidence of coming judgment </vt:lpstr>
      <vt:lpstr>Signs of Judgement</vt:lpstr>
      <vt:lpstr>Northcliff – the flood – a sign of Judgment</vt:lpstr>
      <vt:lpstr>IS there another judgment? Or is this all history?</vt:lpstr>
      <vt:lpstr>Indications of coming judgment</vt:lpstr>
      <vt:lpstr>Indications of coming judgment spoken by Yahooshua {Jesus}</vt:lpstr>
      <vt:lpstr>Indications of coming judgment</vt:lpstr>
      <vt:lpstr>Indications of coming judgment Eternal fire is entirely plausible</vt:lpstr>
      <vt:lpstr>There are ALSO alleged to be great rewards</vt:lpstr>
      <vt:lpstr>Where will YOU spend eternity?</vt:lpstr>
      <vt:lpstr>If you are not sure, ponder!</vt:lpstr>
      <vt:lpstr>Summing up </vt:lpstr>
      <vt:lpstr>A prayer of repentance if you believe but are not prepared for judgment</vt:lpstr>
      <vt:lpstr>A prayer if you have not previously believed</vt:lpstr>
      <vt:lpstr>Some useful points to pray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ETI</cp:lastModifiedBy>
  <cp:revision>357</cp:revision>
  <dcterms:created xsi:type="dcterms:W3CDTF">2009-05-01T08:13:25Z</dcterms:created>
  <dcterms:modified xsi:type="dcterms:W3CDTF">2014-06-15T14:57:57Z</dcterms:modified>
</cp:coreProperties>
</file>