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88" r:id="rId2"/>
    <p:sldId id="456" r:id="rId3"/>
    <p:sldId id="491" r:id="rId4"/>
    <p:sldId id="493" r:id="rId5"/>
    <p:sldId id="496" r:id="rId6"/>
    <p:sldId id="499" r:id="rId7"/>
    <p:sldId id="500" r:id="rId8"/>
    <p:sldId id="498" r:id="rId9"/>
    <p:sldId id="497" r:id="rId10"/>
    <p:sldId id="501" r:id="rId11"/>
    <p:sldId id="502" r:id="rId12"/>
    <p:sldId id="507" r:id="rId13"/>
    <p:sldId id="504" r:id="rId14"/>
    <p:sldId id="506" r:id="rId15"/>
    <p:sldId id="512" r:id="rId16"/>
    <p:sldId id="513" r:id="rId17"/>
    <p:sldId id="510" r:id="rId18"/>
    <p:sldId id="511" r:id="rId19"/>
    <p:sldId id="516" r:id="rId20"/>
    <p:sldId id="517" r:id="rId21"/>
    <p:sldId id="519" r:id="rId22"/>
    <p:sldId id="521" r:id="rId23"/>
    <p:sldId id="525" r:id="rId24"/>
    <p:sldId id="526" r:id="rId25"/>
    <p:sldId id="529" r:id="rId26"/>
    <p:sldId id="530" r:id="rId27"/>
    <p:sldId id="471" r:id="rId28"/>
    <p:sldId id="524" r:id="rId29"/>
    <p:sldId id="533" r:id="rId30"/>
    <p:sldId id="470" r:id="rId31"/>
    <p:sldId id="532" r:id="rId32"/>
    <p:sldId id="473" r:id="rId33"/>
    <p:sldId id="463" r:id="rId34"/>
    <p:sldId id="534" r:id="rId35"/>
    <p:sldId id="454" r:id="rId36"/>
  </p:sldIdLst>
  <p:sldSz cx="9144000" cy="6858000" type="screen4x3"/>
  <p:notesSz cx="6667500" cy="9801225"/>
  <p:defaultTextStyle>
    <a:defPPr>
      <a:defRPr lang="en-US"/>
    </a:defPPr>
    <a:lvl1pPr marL="0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7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1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85DFFF"/>
    <a:srgbClr val="150C8E"/>
    <a:srgbClr val="1BE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4" autoAdjust="0"/>
    <p:restoredTop sz="79774" autoAdjust="0"/>
  </p:normalViewPr>
  <p:slideViewPr>
    <p:cSldViewPr snapToGrid="0">
      <p:cViewPr varScale="1">
        <p:scale>
          <a:sx n="73" d="100"/>
          <a:sy n="73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708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r">
              <a:defRPr sz="1200"/>
            </a:lvl1pPr>
          </a:lstStyle>
          <a:p>
            <a:fld id="{17A77CA4-5A26-418C-928D-DC38DD8AD0BF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708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r">
              <a:defRPr sz="1200"/>
            </a:lvl1pPr>
          </a:lstStyle>
          <a:p>
            <a:fld id="{391D1E21-31E1-4DE2-91BA-D7F45986A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14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708" y="1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/>
          <a:lstStyle>
            <a:lvl1pPr algn="r">
              <a:defRPr sz="1200"/>
            </a:lvl1pPr>
          </a:lstStyle>
          <a:p>
            <a:fld id="{E59CE0CE-7E16-4FE7-AE57-724E757EAEF9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4238" y="735013"/>
            <a:ext cx="4899025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64" tIns="45332" rIns="90664" bIns="453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655582"/>
            <a:ext cx="5334000" cy="4410552"/>
          </a:xfrm>
          <a:prstGeom prst="rect">
            <a:avLst/>
          </a:prstGeom>
        </p:spPr>
        <p:txBody>
          <a:bodyPr vert="horz" lIns="90664" tIns="45332" rIns="90664" bIns="453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708" y="9309464"/>
            <a:ext cx="2889250" cy="490060"/>
          </a:xfrm>
          <a:prstGeom prst="rect">
            <a:avLst/>
          </a:prstGeom>
        </p:spPr>
        <p:txBody>
          <a:bodyPr vert="horz" lIns="90664" tIns="45332" rIns="90664" bIns="45332" rtlCol="0" anchor="b"/>
          <a:lstStyle>
            <a:lvl1pPr algn="r">
              <a:defRPr sz="1200"/>
            </a:lvl1pPr>
          </a:lstStyle>
          <a:p>
            <a:fld id="{75C5ED17-03FB-4DB8-A22A-17A7A5E85B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07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7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1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Find a panorama</a:t>
            </a:r>
            <a:r>
              <a:rPr lang="en-ZA" baseline="0" dirty="0" smtClean="0"/>
              <a:t> that shows this well</a:t>
            </a:r>
          </a:p>
          <a:p>
            <a:endParaRPr lang="en-ZA" baseline="0" dirty="0" smtClean="0"/>
          </a:p>
          <a:p>
            <a:r>
              <a:rPr lang="en-ZA" baseline="0" dirty="0" smtClean="0"/>
              <a:t>Preferably from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 looking north, have several just pick the best </a:t>
            </a:r>
          </a:p>
          <a:p>
            <a:r>
              <a:rPr lang="en-ZA" baseline="0" dirty="0" smtClean="0"/>
              <a:t>– camera image next to </a:t>
            </a:r>
            <a:r>
              <a:rPr lang="en-ZA" baseline="0" dirty="0" err="1" smtClean="0"/>
              <a:t>Northcliff</a:t>
            </a:r>
            <a:endParaRPr lang="en-ZA" baseline="0" dirty="0" smtClean="0"/>
          </a:p>
          <a:p>
            <a:endParaRPr lang="en-ZA" baseline="0" dirty="0" smtClean="0"/>
          </a:p>
          <a:p>
            <a:r>
              <a:rPr lang="en-ZA" baseline="0" dirty="0" smtClean="0"/>
              <a:t>Superimpose horizontal line, spirit level, missing dome section, layers on top</a:t>
            </a:r>
          </a:p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Spot heights on a couple of 1:50,000 maps to make the point – drill down and scan from one point to the next in high resolution, tie in to Google Maps if it adds value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Laying concrete – slab on William </a:t>
            </a:r>
            <a:r>
              <a:rPr lang="en-ZA" baseline="0" dirty="0" err="1" smtClean="0"/>
              <a:t>Nicol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Spirit level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Road grader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of my garden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We take flat and level for granted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Difficult to create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Cake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Laying concrete – slab on William </a:t>
            </a:r>
            <a:r>
              <a:rPr lang="en-ZA" baseline="0" dirty="0" err="1" smtClean="0"/>
              <a:t>Nicol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Spirit level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Road grader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View of my garden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We take flat and level for granted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Difficult to create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Cake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Different degrees of metamorphosis – </a:t>
            </a:r>
            <a:r>
              <a:rPr lang="en-ZA" baseline="0" dirty="0" err="1" smtClean="0"/>
              <a:t>Swartruggens</a:t>
            </a:r>
            <a:r>
              <a:rPr lang="en-ZA" baseline="0" dirty="0" smtClean="0"/>
              <a:t> sandstone -- pressure and no heat, </a:t>
            </a:r>
            <a:r>
              <a:rPr lang="en-ZA" baseline="0" dirty="0" err="1" smtClean="0"/>
              <a:t>Northcliff</a:t>
            </a:r>
            <a:r>
              <a:rPr lang="en-ZA" baseline="0" dirty="0" smtClean="0"/>
              <a:t> quartzite – pressure AND heat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KOV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Nchanga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Phalaborwa</a:t>
            </a:r>
            <a:r>
              <a:rPr lang="en-ZA" baseline="0" dirty="0" smtClean="0"/>
              <a:t>, etc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What force could plane these rocks off so level over such a wide area?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Something that applies a uniform shearing / cutting force over a wide area on a consistent enough basis to achieve this high level of uniformity with such massive removal of material?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 global tidal wave ripping round the planet repeatedly as the earth rotated, cutting down layer after layer?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What about a Tsunami?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What force could plane these rocks off so level over such a wide area?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Something that applies a uniform shearing / cutting force over a wide area on a consistent enough basis to achieve this high level of uniformity with such massive removal of material?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A global tidal wave ripping round the planet repeatedly as the earth rotated, cutting down layer after layer?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What about a Tsunami?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1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aseline="0" dirty="0" smtClean="0"/>
              <a:t>Reflect on your own experience of flat and level? and uniform?</a:t>
            </a:r>
          </a:p>
          <a:p>
            <a:pPr marL="0" marR="0" indent="0" algn="l" defTabSz="9141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baseline="0" dirty="0" smtClean="0"/>
          </a:p>
          <a:p>
            <a:pPr marL="0" marR="0" indent="0" algn="l" defTabSz="9141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aseline="0" dirty="0" smtClean="0"/>
              <a:t>What other explanations can you come up with?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Refer to map in paper off the Internet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from my Atlas – scan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Map of Johannesburg / Gauteng – not too detailed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Panorama’s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err="1" smtClean="0"/>
              <a:t>Northcliff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Voortrekker</a:t>
            </a:r>
            <a:r>
              <a:rPr lang="en-ZA" baseline="0" dirty="0" smtClean="0"/>
              <a:t> Monument, Grand Central Airport?, Primrose, Kraft Road, </a:t>
            </a:r>
            <a:r>
              <a:rPr lang="en-ZA" baseline="0" dirty="0" err="1" smtClean="0"/>
              <a:t>Koster</a:t>
            </a:r>
            <a:r>
              <a:rPr lang="en-ZA" baseline="0" dirty="0" smtClean="0"/>
              <a:t>, </a:t>
            </a:r>
            <a:r>
              <a:rPr lang="en-ZA" baseline="0" dirty="0" err="1" smtClean="0"/>
              <a:t>Swartruggens</a:t>
            </a: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each panorama to level view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Rotate till level??</a:t>
            </a:r>
          </a:p>
          <a:p>
            <a:pPr eaLnBrk="1" hangingPunct="1">
              <a:spcBef>
                <a:spcPct val="0"/>
              </a:spcBef>
            </a:pPr>
            <a:endParaRPr lang="en-ZA" baseline="0" dirty="0" smtClean="0"/>
          </a:p>
          <a:p>
            <a:pPr eaLnBrk="1" hangingPunct="1">
              <a:spcBef>
                <a:spcPct val="0"/>
              </a:spcBef>
            </a:pPr>
            <a:r>
              <a:rPr lang="en-ZA" baseline="0" dirty="0" smtClean="0"/>
              <a:t>Put a Spirit level on the image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ZA" baseline="0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136DFE-C06A-4A32-8E6B-2DCD22355CAE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07" indent="0">
              <a:buNone/>
              <a:defRPr sz="1800" b="1"/>
            </a:lvl3pPr>
            <a:lvl4pPr marL="1371161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8" indent="0">
              <a:buNone/>
              <a:defRPr sz="1600" b="1"/>
            </a:lvl6pPr>
            <a:lvl7pPr marL="2742322" indent="0">
              <a:buNone/>
              <a:defRPr sz="1600" b="1"/>
            </a:lvl7pPr>
            <a:lvl8pPr marL="3199376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07" indent="0">
              <a:buNone/>
              <a:defRPr sz="1800" b="1"/>
            </a:lvl3pPr>
            <a:lvl4pPr marL="1371161" indent="0">
              <a:buNone/>
              <a:defRPr sz="1600" b="1"/>
            </a:lvl4pPr>
            <a:lvl5pPr marL="1828215" indent="0">
              <a:buNone/>
              <a:defRPr sz="1600" b="1"/>
            </a:lvl5pPr>
            <a:lvl6pPr marL="2285268" indent="0">
              <a:buNone/>
              <a:defRPr sz="1600" b="1"/>
            </a:lvl6pPr>
            <a:lvl7pPr marL="2742322" indent="0">
              <a:buNone/>
              <a:defRPr sz="1600" b="1"/>
            </a:lvl7pPr>
            <a:lvl8pPr marL="3199376" indent="0">
              <a:buNone/>
              <a:defRPr sz="1600" b="1"/>
            </a:lvl8pPr>
            <a:lvl9pPr marL="36564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07" indent="0">
              <a:buNone/>
              <a:defRPr sz="1000"/>
            </a:lvl3pPr>
            <a:lvl4pPr marL="1371161" indent="0">
              <a:buNone/>
              <a:defRPr sz="900"/>
            </a:lvl4pPr>
            <a:lvl5pPr marL="1828215" indent="0">
              <a:buNone/>
              <a:defRPr sz="900"/>
            </a:lvl5pPr>
            <a:lvl6pPr marL="2285268" indent="0">
              <a:buNone/>
              <a:defRPr sz="900"/>
            </a:lvl6pPr>
            <a:lvl7pPr marL="2742322" indent="0">
              <a:buNone/>
              <a:defRPr sz="900"/>
            </a:lvl7pPr>
            <a:lvl8pPr marL="3199376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4" indent="0">
              <a:buNone/>
              <a:defRPr sz="2800"/>
            </a:lvl2pPr>
            <a:lvl3pPr marL="914107" indent="0">
              <a:buNone/>
              <a:defRPr sz="2400"/>
            </a:lvl3pPr>
            <a:lvl4pPr marL="1371161" indent="0">
              <a:buNone/>
              <a:defRPr sz="2000"/>
            </a:lvl4pPr>
            <a:lvl5pPr marL="1828215" indent="0">
              <a:buNone/>
              <a:defRPr sz="2000"/>
            </a:lvl5pPr>
            <a:lvl6pPr marL="2285268" indent="0">
              <a:buNone/>
              <a:defRPr sz="2000"/>
            </a:lvl6pPr>
            <a:lvl7pPr marL="2742322" indent="0">
              <a:buNone/>
              <a:defRPr sz="2000"/>
            </a:lvl7pPr>
            <a:lvl8pPr marL="3199376" indent="0">
              <a:buNone/>
              <a:defRPr sz="2000"/>
            </a:lvl8pPr>
            <a:lvl9pPr marL="36564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07" indent="0">
              <a:buNone/>
              <a:defRPr sz="1000"/>
            </a:lvl3pPr>
            <a:lvl4pPr marL="1371161" indent="0">
              <a:buNone/>
              <a:defRPr sz="900"/>
            </a:lvl4pPr>
            <a:lvl5pPr marL="1828215" indent="0">
              <a:buNone/>
              <a:defRPr sz="900"/>
            </a:lvl5pPr>
            <a:lvl6pPr marL="2285268" indent="0">
              <a:buNone/>
              <a:defRPr sz="900"/>
            </a:lvl6pPr>
            <a:lvl7pPr marL="2742322" indent="0">
              <a:buNone/>
              <a:defRPr sz="900"/>
            </a:lvl7pPr>
            <a:lvl8pPr marL="3199376" indent="0">
              <a:buNone/>
              <a:defRPr sz="900"/>
            </a:lvl8pPr>
            <a:lvl9pPr marL="36564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5" rIns="91411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2E1FD-0495-4CEC-9417-0AF5BB47E6DA}" type="datetimeFigureOut">
              <a:rPr lang="en-US" smtClean="0"/>
              <a:pPr/>
              <a:t>6/15/2014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0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0" indent="-342790" algn="l" defTabSz="91410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2" indent="-285659" algn="l" defTabSz="91410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8" indent="-228527" algn="l" defTabSz="91410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42" indent="-228527" algn="l" defTabSz="91410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95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49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03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6" indent="-228527" algn="l" defTabSz="9141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4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7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1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5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8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22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76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30" algn="l" defTabSz="9141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file:///C:\Data\9\9ETI\DVDs\Global%20Flood\06_Presentations\05_African%20Erosion%20Surface\iStock_000009253299Wav44100.wav" TargetMode="External"/><Relationship Id="rId1" Type="http://schemas.openxmlformats.org/officeDocument/2006/relationships/audio" Target="file:///C:\Data\9\9ETI\DVDs\Global%20Flood\06_Presentations\03_Layered%20Sedimentary\iStock_000009253299Wav44100%20Truncate%2035%20Seconds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James@ETI-Ministries.org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file:///C:\Data\9\9ETI\DVDs\Global%20Flood\06_Presentations\03_Layered%20Sedimentary\iStock_000009253299Wav44100%20End%20of%20Presentation.mp3" TargetMode="External"/><Relationship Id="rId1" Type="http://schemas.openxmlformats.org/officeDocument/2006/relationships/audio" Target="file:///C:\Data\9\9ETI\DVDs\Global%20Flood\06_Presentations\05_African%20Erosion%20Surface\iStock_000009253299Wav44100.wav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5.xml"/><Relationship Id="rId9" Type="http://schemas.openxmlformats.org/officeDocument/2006/relationships/hyperlink" Target="http://www.eti-ministries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Stock_000009253299Wav44100 Truncate 35 Second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674768" y="6292516"/>
            <a:ext cx="469232" cy="56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643966" y="6572272"/>
            <a:ext cx="500034" cy="285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Stock_000009253299Wav44100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669717"/>
            <a:ext cx="39878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6273225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End Time Issue Ministries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3472" y="6273225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1" dirty="0" smtClean="0">
                <a:solidFill>
                  <a:srgbClr val="002060"/>
                </a:solidFill>
                <a:latin typeface="Verdana" pitchFamily="34" charset="0"/>
              </a:rPr>
              <a:t>Dr James A Robertson PrEng</a:t>
            </a:r>
          </a:p>
          <a:p>
            <a:pPr algn="r"/>
            <a:endParaRPr lang="en-ZA" sz="16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30812" y="620688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does it all mean?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428728" y="1714488"/>
            <a:ext cx="6429420" cy="785817"/>
          </a:xfrm>
          <a:prstGeom prst="rect">
            <a:avLst/>
          </a:prstGeom>
        </p:spPr>
        <p:txBody>
          <a:bodyPr vert="horz" lIns="91411" tIns="45705" rIns="91411" bIns="45705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Part 5 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– The 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African Erosion Surface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282" y="0"/>
            <a:ext cx="6429420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Turning history on its head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Massive evidence of a global flood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6675" y="3669632"/>
            <a:ext cx="625557" cy="65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42" y="3856866"/>
            <a:ext cx="9127458" cy="1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8725" y="3729877"/>
            <a:ext cx="568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Connector 13"/>
          <p:cNvCxnSpPr/>
          <p:nvPr/>
        </p:nvCxnSpPr>
        <p:spPr>
          <a:xfrm>
            <a:off x="339951" y="4457169"/>
            <a:ext cx="8455133" cy="655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1921" y="3669634"/>
            <a:ext cx="9300411" cy="7579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6"/>
          <p:cNvGrpSpPr/>
          <p:nvPr/>
        </p:nvGrpSpPr>
        <p:grpSpPr>
          <a:xfrm>
            <a:off x="-78" y="2490622"/>
            <a:ext cx="9144000" cy="1231233"/>
            <a:chOff x="0" y="2322178"/>
            <a:chExt cx="9144000" cy="12312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0" y="2334211"/>
              <a:ext cx="4800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3400" y="2322178"/>
              <a:ext cx="4800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Rectangle 17"/>
          <p:cNvSpPr/>
          <p:nvPr/>
        </p:nvSpPr>
        <p:spPr>
          <a:xfrm>
            <a:off x="11931" y="2454439"/>
            <a:ext cx="9529011" cy="312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4" y="4145621"/>
            <a:ext cx="9127458" cy="1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77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7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9" grpId="0"/>
      <p:bldP spid="10" grpId="0"/>
      <p:bldP spid="28" grpId="0"/>
      <p:bldP spid="16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44389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Panorama from East of </a:t>
            </a:r>
            <a:r>
              <a:rPr lang="en-ZA" sz="2400" b="1" dirty="0" err="1" smtClean="0">
                <a:solidFill>
                  <a:srgbClr val="002060"/>
                </a:solidFill>
              </a:rPr>
              <a:t>Koster</a:t>
            </a:r>
            <a:r>
              <a:rPr lang="en-ZA" sz="2400" b="1" dirty="0" smtClean="0">
                <a:solidFill>
                  <a:srgbClr val="002060"/>
                </a:solidFill>
              </a:rPr>
              <a:t/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North West Province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789" y="3202844"/>
            <a:ext cx="6304547" cy="148947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Image shows curvature of the earth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No high points above the uniform level line on the horizon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30068" y="1684351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East</a:t>
            </a:r>
            <a:endParaRPr lang="en-US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276725" y="1692369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West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61700" y="1676327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West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44594" y="1680343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North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55382" y="1664299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South</a:t>
            </a:r>
            <a:endParaRPr lang="en-US" sz="1000" b="1" dirty="0"/>
          </a:p>
        </p:txBody>
      </p:sp>
      <p:sp>
        <p:nvSpPr>
          <p:cNvPr id="12" name="Rectangle 11"/>
          <p:cNvSpPr/>
          <p:nvPr/>
        </p:nvSpPr>
        <p:spPr>
          <a:xfrm>
            <a:off x="4021" y="1949032"/>
            <a:ext cx="9144000" cy="216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21" y="2666913"/>
            <a:ext cx="9144000" cy="216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74082"/>
            <a:ext cx="9131023" cy="81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72989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Panorama from East of </a:t>
            </a:r>
            <a:r>
              <a:rPr lang="en-ZA" sz="2400" b="1" dirty="0" err="1" smtClean="0">
                <a:solidFill>
                  <a:srgbClr val="002060"/>
                </a:solidFill>
              </a:rPr>
              <a:t>Koster</a:t>
            </a:r>
            <a:r>
              <a:rPr lang="en-ZA" sz="2400" b="1" dirty="0" smtClean="0">
                <a:solidFill>
                  <a:srgbClr val="002060"/>
                </a:solidFill>
              </a:rPr>
              <a:t/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North West Province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7695"/>
            <a:ext cx="9144000" cy="54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9"/>
          <p:cNvSpPr/>
          <p:nvPr/>
        </p:nvSpPr>
        <p:spPr>
          <a:xfrm>
            <a:off x="-1455821" y="1648327"/>
            <a:ext cx="4066674" cy="391026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216569" y="661735"/>
            <a:ext cx="4716379" cy="2959769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44389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Panorama from top of </a:t>
            </a:r>
            <a:r>
              <a:rPr lang="en-ZA" sz="2400" b="1" dirty="0" err="1" smtClean="0">
                <a:solidFill>
                  <a:srgbClr val="002060"/>
                </a:solidFill>
              </a:rPr>
              <a:t>N14</a:t>
            </a:r>
            <a:r>
              <a:rPr lang="en-ZA" sz="2400" b="1" dirty="0" smtClean="0">
                <a:solidFill>
                  <a:srgbClr val="002060"/>
                </a:solidFill>
              </a:rPr>
              <a:t> approach to Krugersdorp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788" y="3202843"/>
            <a:ext cx="7387391" cy="2127146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Image shows curvature of the earth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No high points above the uniform level line on the horizon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Note 30 degree dip of rock in cutting to the right of the picture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21" y="1949032"/>
            <a:ext cx="9144000" cy="216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21" y="2666913"/>
            <a:ext cx="9144000" cy="216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64492"/>
            <a:ext cx="9144000" cy="115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0" y="1913021"/>
            <a:ext cx="9144000" cy="144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775284"/>
            <a:ext cx="9144000" cy="220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56409" y="1704403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North East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20279" y="1712424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South East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01205" y="1716441"/>
            <a:ext cx="12392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b="1" dirty="0" smtClean="0"/>
              <a:t>East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72989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Panorama from top of </a:t>
            </a:r>
            <a:r>
              <a:rPr lang="en-ZA" sz="2400" b="1" dirty="0" err="1" smtClean="0">
                <a:solidFill>
                  <a:srgbClr val="002060"/>
                </a:solidFill>
              </a:rPr>
              <a:t>N14</a:t>
            </a:r>
            <a:r>
              <a:rPr lang="en-ZA" sz="2400" b="1" dirty="0" smtClean="0">
                <a:solidFill>
                  <a:srgbClr val="002060"/>
                </a:solidFill>
              </a:rPr>
              <a:t> approach to Krugersdorp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7695"/>
            <a:ext cx="9144000" cy="54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5400000">
            <a:off x="2785311" y="2544677"/>
            <a:ext cx="4030581" cy="264696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0" y="3501189"/>
            <a:ext cx="336884" cy="2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680284" y="3092116"/>
            <a:ext cx="2045369" cy="2478505"/>
          </a:xfrm>
          <a:custGeom>
            <a:avLst/>
            <a:gdLst>
              <a:gd name="connsiteX0" fmla="*/ 0 w 2045369"/>
              <a:gd name="connsiteY0" fmla="*/ 1528010 h 2478505"/>
              <a:gd name="connsiteX1" fmla="*/ 770021 w 2045369"/>
              <a:gd name="connsiteY1" fmla="*/ 0 h 2478505"/>
              <a:gd name="connsiteX2" fmla="*/ 1094874 w 2045369"/>
              <a:gd name="connsiteY2" fmla="*/ 204537 h 2478505"/>
              <a:gd name="connsiteX3" fmla="*/ 1479884 w 2045369"/>
              <a:gd name="connsiteY3" fmla="*/ 469231 h 2478505"/>
              <a:gd name="connsiteX4" fmla="*/ 1720516 w 2045369"/>
              <a:gd name="connsiteY4" fmla="*/ 830179 h 2478505"/>
              <a:gd name="connsiteX5" fmla="*/ 1925053 w 2045369"/>
              <a:gd name="connsiteY5" fmla="*/ 1251284 h 2478505"/>
              <a:gd name="connsiteX6" fmla="*/ 2045369 w 2045369"/>
              <a:gd name="connsiteY6" fmla="*/ 1804737 h 2478505"/>
              <a:gd name="connsiteX7" fmla="*/ 1973179 w 2045369"/>
              <a:gd name="connsiteY7" fmla="*/ 2225842 h 2478505"/>
              <a:gd name="connsiteX8" fmla="*/ 1900990 w 2045369"/>
              <a:gd name="connsiteY8" fmla="*/ 2478505 h 2478505"/>
              <a:gd name="connsiteX9" fmla="*/ 0 w 2045369"/>
              <a:gd name="connsiteY9" fmla="*/ 1528010 h 247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369" h="2478505">
                <a:moveTo>
                  <a:pt x="0" y="1528010"/>
                </a:moveTo>
                <a:lnTo>
                  <a:pt x="770021" y="0"/>
                </a:lnTo>
                <a:lnTo>
                  <a:pt x="1094874" y="204537"/>
                </a:lnTo>
                <a:lnTo>
                  <a:pt x="1479884" y="469231"/>
                </a:lnTo>
                <a:lnTo>
                  <a:pt x="1720516" y="830179"/>
                </a:lnTo>
                <a:lnTo>
                  <a:pt x="1925053" y="1251284"/>
                </a:lnTo>
                <a:lnTo>
                  <a:pt x="2045369" y="1804737"/>
                </a:lnTo>
                <a:lnTo>
                  <a:pt x="1973179" y="2225842"/>
                </a:lnTo>
                <a:lnTo>
                  <a:pt x="1900990" y="2478505"/>
                </a:lnTo>
                <a:lnTo>
                  <a:pt x="0" y="15280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72989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Areas covered by panorama’s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and everywhere else you look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7695"/>
            <a:ext cx="9144000" cy="54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rot="5400000">
            <a:off x="4656221" y="2153653"/>
            <a:ext cx="4740442" cy="1708484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0" y="3501189"/>
            <a:ext cx="336884" cy="276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680284" y="3092116"/>
            <a:ext cx="2045369" cy="2478505"/>
          </a:xfrm>
          <a:custGeom>
            <a:avLst/>
            <a:gdLst>
              <a:gd name="connsiteX0" fmla="*/ 0 w 2045369"/>
              <a:gd name="connsiteY0" fmla="*/ 1528010 h 2478505"/>
              <a:gd name="connsiteX1" fmla="*/ 770021 w 2045369"/>
              <a:gd name="connsiteY1" fmla="*/ 0 h 2478505"/>
              <a:gd name="connsiteX2" fmla="*/ 1094874 w 2045369"/>
              <a:gd name="connsiteY2" fmla="*/ 204537 h 2478505"/>
              <a:gd name="connsiteX3" fmla="*/ 1479884 w 2045369"/>
              <a:gd name="connsiteY3" fmla="*/ 469231 h 2478505"/>
              <a:gd name="connsiteX4" fmla="*/ 1720516 w 2045369"/>
              <a:gd name="connsiteY4" fmla="*/ 830179 h 2478505"/>
              <a:gd name="connsiteX5" fmla="*/ 1925053 w 2045369"/>
              <a:gd name="connsiteY5" fmla="*/ 1251284 h 2478505"/>
              <a:gd name="connsiteX6" fmla="*/ 2045369 w 2045369"/>
              <a:gd name="connsiteY6" fmla="*/ 1804737 h 2478505"/>
              <a:gd name="connsiteX7" fmla="*/ 1973179 w 2045369"/>
              <a:gd name="connsiteY7" fmla="*/ 2225842 h 2478505"/>
              <a:gd name="connsiteX8" fmla="*/ 1900990 w 2045369"/>
              <a:gd name="connsiteY8" fmla="*/ 2478505 h 2478505"/>
              <a:gd name="connsiteX9" fmla="*/ 0 w 2045369"/>
              <a:gd name="connsiteY9" fmla="*/ 1528010 h 247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5369" h="2478505">
                <a:moveTo>
                  <a:pt x="0" y="1528010"/>
                </a:moveTo>
                <a:lnTo>
                  <a:pt x="770021" y="0"/>
                </a:lnTo>
                <a:lnTo>
                  <a:pt x="1094874" y="204537"/>
                </a:lnTo>
                <a:lnTo>
                  <a:pt x="1479884" y="469231"/>
                </a:lnTo>
                <a:lnTo>
                  <a:pt x="1720516" y="830179"/>
                </a:lnTo>
                <a:lnTo>
                  <a:pt x="1925053" y="1251284"/>
                </a:lnTo>
                <a:lnTo>
                  <a:pt x="2045369" y="1804737"/>
                </a:lnTo>
                <a:lnTo>
                  <a:pt x="1973179" y="2225842"/>
                </a:lnTo>
                <a:lnTo>
                  <a:pt x="1900990" y="2478505"/>
                </a:lnTo>
                <a:lnTo>
                  <a:pt x="0" y="152801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20128" y="2177716"/>
            <a:ext cx="2935705" cy="3380873"/>
          </a:xfrm>
          <a:custGeom>
            <a:avLst/>
            <a:gdLst>
              <a:gd name="connsiteX0" fmla="*/ 108284 w 2935705"/>
              <a:gd name="connsiteY0" fmla="*/ 12031 h 3380873"/>
              <a:gd name="connsiteX1" fmla="*/ 0 w 2935705"/>
              <a:gd name="connsiteY1" fmla="*/ 1118937 h 3380873"/>
              <a:gd name="connsiteX2" fmla="*/ 240631 w 2935705"/>
              <a:gd name="connsiteY2" fmla="*/ 2009273 h 3380873"/>
              <a:gd name="connsiteX3" fmla="*/ 637673 w 2935705"/>
              <a:gd name="connsiteY3" fmla="*/ 2851484 h 3380873"/>
              <a:gd name="connsiteX4" fmla="*/ 854242 w 2935705"/>
              <a:gd name="connsiteY4" fmla="*/ 3260558 h 3380873"/>
              <a:gd name="connsiteX5" fmla="*/ 1540042 w 2935705"/>
              <a:gd name="connsiteY5" fmla="*/ 3200400 h 3380873"/>
              <a:gd name="connsiteX6" fmla="*/ 2574758 w 2935705"/>
              <a:gd name="connsiteY6" fmla="*/ 3380873 h 3380873"/>
              <a:gd name="connsiteX7" fmla="*/ 2815389 w 2935705"/>
              <a:gd name="connsiteY7" fmla="*/ 2947737 h 3380873"/>
              <a:gd name="connsiteX8" fmla="*/ 2911642 w 2935705"/>
              <a:gd name="connsiteY8" fmla="*/ 2526631 h 3380873"/>
              <a:gd name="connsiteX9" fmla="*/ 2935705 w 2935705"/>
              <a:gd name="connsiteY9" fmla="*/ 2081463 h 3380873"/>
              <a:gd name="connsiteX10" fmla="*/ 2839452 w 2935705"/>
              <a:gd name="connsiteY10" fmla="*/ 1732547 h 3380873"/>
              <a:gd name="connsiteX11" fmla="*/ 2719137 w 2935705"/>
              <a:gd name="connsiteY11" fmla="*/ 1251284 h 3380873"/>
              <a:gd name="connsiteX12" fmla="*/ 2478505 w 2935705"/>
              <a:gd name="connsiteY12" fmla="*/ 902368 h 3380873"/>
              <a:gd name="connsiteX13" fmla="*/ 2153652 w 2935705"/>
              <a:gd name="connsiteY13" fmla="*/ 577515 h 3380873"/>
              <a:gd name="connsiteX14" fmla="*/ 1804737 w 2935705"/>
              <a:gd name="connsiteY14" fmla="*/ 324852 h 3380873"/>
              <a:gd name="connsiteX15" fmla="*/ 1347537 w 2935705"/>
              <a:gd name="connsiteY15" fmla="*/ 108284 h 3380873"/>
              <a:gd name="connsiteX16" fmla="*/ 878305 w 2935705"/>
              <a:gd name="connsiteY16" fmla="*/ 0 h 3380873"/>
              <a:gd name="connsiteX17" fmla="*/ 108284 w 2935705"/>
              <a:gd name="connsiteY17" fmla="*/ 12031 h 338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35705" h="3380873">
                <a:moveTo>
                  <a:pt x="108284" y="12031"/>
                </a:moveTo>
                <a:lnTo>
                  <a:pt x="0" y="1118937"/>
                </a:lnTo>
                <a:lnTo>
                  <a:pt x="240631" y="2009273"/>
                </a:lnTo>
                <a:lnTo>
                  <a:pt x="637673" y="2851484"/>
                </a:lnTo>
                <a:lnTo>
                  <a:pt x="854242" y="3260558"/>
                </a:lnTo>
                <a:lnTo>
                  <a:pt x="1540042" y="3200400"/>
                </a:lnTo>
                <a:lnTo>
                  <a:pt x="2574758" y="3380873"/>
                </a:lnTo>
                <a:lnTo>
                  <a:pt x="2815389" y="2947737"/>
                </a:lnTo>
                <a:lnTo>
                  <a:pt x="2911642" y="2526631"/>
                </a:lnTo>
                <a:lnTo>
                  <a:pt x="2935705" y="2081463"/>
                </a:lnTo>
                <a:lnTo>
                  <a:pt x="2839452" y="1732547"/>
                </a:lnTo>
                <a:lnTo>
                  <a:pt x="2719137" y="1251284"/>
                </a:lnTo>
                <a:lnTo>
                  <a:pt x="2478505" y="902368"/>
                </a:lnTo>
                <a:lnTo>
                  <a:pt x="2153652" y="577515"/>
                </a:lnTo>
                <a:lnTo>
                  <a:pt x="1804737" y="324852"/>
                </a:lnTo>
                <a:lnTo>
                  <a:pt x="1347537" y="108284"/>
                </a:lnTo>
                <a:lnTo>
                  <a:pt x="878305" y="0"/>
                </a:lnTo>
                <a:lnTo>
                  <a:pt x="108284" y="1203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293895" y="5342021"/>
            <a:ext cx="2634916" cy="1515979"/>
          </a:xfrm>
          <a:custGeom>
            <a:avLst/>
            <a:gdLst>
              <a:gd name="connsiteX0" fmla="*/ 890337 w 2634916"/>
              <a:gd name="connsiteY0" fmla="*/ 0 h 1515979"/>
              <a:gd name="connsiteX1" fmla="*/ 2634916 w 2634916"/>
              <a:gd name="connsiteY1" fmla="*/ 890337 h 1515979"/>
              <a:gd name="connsiteX2" fmla="*/ 2189747 w 2634916"/>
              <a:gd name="connsiteY2" fmla="*/ 1263316 h 1515979"/>
              <a:gd name="connsiteX3" fmla="*/ 1708484 w 2634916"/>
              <a:gd name="connsiteY3" fmla="*/ 1455821 h 1515979"/>
              <a:gd name="connsiteX4" fmla="*/ 1179094 w 2634916"/>
              <a:gd name="connsiteY4" fmla="*/ 1515979 h 1515979"/>
              <a:gd name="connsiteX5" fmla="*/ 517358 w 2634916"/>
              <a:gd name="connsiteY5" fmla="*/ 1431758 h 1515979"/>
              <a:gd name="connsiteX6" fmla="*/ 0 w 2634916"/>
              <a:gd name="connsiteY6" fmla="*/ 1191126 h 1515979"/>
              <a:gd name="connsiteX7" fmla="*/ 890337 w 2634916"/>
              <a:gd name="connsiteY7" fmla="*/ 0 h 151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4916" h="1515979">
                <a:moveTo>
                  <a:pt x="890337" y="0"/>
                </a:moveTo>
                <a:lnTo>
                  <a:pt x="2634916" y="890337"/>
                </a:lnTo>
                <a:lnTo>
                  <a:pt x="2189747" y="1263316"/>
                </a:lnTo>
                <a:lnTo>
                  <a:pt x="1708484" y="1455821"/>
                </a:lnTo>
                <a:lnTo>
                  <a:pt x="1179094" y="1515979"/>
                </a:lnTo>
                <a:lnTo>
                  <a:pt x="517358" y="1431758"/>
                </a:lnTo>
                <a:lnTo>
                  <a:pt x="0" y="1191126"/>
                </a:lnTo>
                <a:lnTo>
                  <a:pt x="890337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00600" y="2382253"/>
            <a:ext cx="4066674" cy="391026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1564105" y="1732547"/>
            <a:ext cx="4066674" cy="391026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286" y="1431758"/>
            <a:ext cx="9179286" cy="542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8229600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heights on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1 in 50,000 Ordinance Survey Map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2627BB</a:t>
            </a:r>
            <a:r>
              <a:rPr lang="en-ZA" sz="2400" b="1" dirty="0" smtClean="0">
                <a:solidFill>
                  <a:srgbClr val="002060"/>
                </a:solidFill>
              </a:rPr>
              <a:t>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507705" y="4800600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6069931" y="2400300"/>
            <a:ext cx="3561348" cy="6015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693" y="1432238"/>
            <a:ext cx="8339469" cy="54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6617368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heights on 1 in 50,000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2627BB</a:t>
            </a:r>
            <a:r>
              <a:rPr lang="en-ZA" sz="2400" b="1" dirty="0" smtClean="0">
                <a:solidFill>
                  <a:srgbClr val="002060"/>
                </a:solidFill>
              </a:rPr>
              <a:t> Roodepoort --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r>
              <a:rPr lang="en-ZA" sz="2400" b="1" dirty="0" smtClean="0">
                <a:solidFill>
                  <a:srgbClr val="002060"/>
                </a:solidFill>
              </a:rPr>
              <a:t> </a:t>
            </a:r>
            <a:r>
              <a:rPr lang="en-ZA" sz="2400" b="1" dirty="0" err="1" smtClean="0">
                <a:solidFill>
                  <a:srgbClr val="002060"/>
                </a:solidFill>
              </a:rPr>
              <a:t>1,807m</a:t>
            </a:r>
            <a:r>
              <a:rPr lang="en-ZA" sz="2400" b="1" dirty="0" smtClean="0">
                <a:solidFill>
                  <a:srgbClr val="002060"/>
                </a:solidFill>
              </a:rPr>
              <a:t> above sea level (</a:t>
            </a:r>
            <a:r>
              <a:rPr lang="en-ZA" sz="2400" b="1" dirty="0" err="1" smtClean="0">
                <a:solidFill>
                  <a:srgbClr val="002060"/>
                </a:solidFill>
              </a:rPr>
              <a:t>ASL</a:t>
            </a:r>
            <a:r>
              <a:rPr lang="en-ZA" sz="2400" b="1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7" name="Oval 6"/>
          <p:cNvSpPr/>
          <p:nvPr/>
        </p:nvSpPr>
        <p:spPr>
          <a:xfrm>
            <a:off x="661737" y="6184231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73316" y="1860884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5799224" y="469231"/>
            <a:ext cx="1852861" cy="1503947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96452" y="6376737"/>
            <a:ext cx="3308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2.3%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8229600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heights on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1 in 50,000 Ordinance Survey Map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2628AA</a:t>
            </a:r>
            <a:r>
              <a:rPr lang="en-ZA" sz="2400" b="1" dirty="0" smtClean="0">
                <a:solidFill>
                  <a:srgbClr val="002060"/>
                </a:solidFill>
              </a:rPr>
              <a:t> Johannesburg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3789"/>
            <a:ext cx="9144000" cy="541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201779" y="4331368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08295"/>
            <a:ext cx="68098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Observatory Ridge -- height above sea level within 2 m of </a:t>
            </a:r>
            <a:r>
              <a:rPr lang="en-ZA" dirty="0" err="1" smtClean="0"/>
              <a:t>Northcliff</a:t>
            </a:r>
            <a:r>
              <a:rPr lang="en-ZA" dirty="0" smtClean="0"/>
              <a:t> but 10 </a:t>
            </a:r>
            <a:r>
              <a:rPr lang="en-ZA" dirty="0" err="1" smtClean="0"/>
              <a:t>kilometers</a:t>
            </a:r>
            <a:r>
              <a:rPr lang="en-ZA" dirty="0" smtClean="0"/>
              <a:t> away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1293395" y="5047248"/>
            <a:ext cx="1359569" cy="938464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990" y="1410015"/>
            <a:ext cx="7652084" cy="544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6617368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heights on 1 in 50,000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2628AA</a:t>
            </a:r>
            <a:r>
              <a:rPr lang="en-ZA" sz="2400" b="1" dirty="0" smtClean="0">
                <a:solidFill>
                  <a:srgbClr val="002060"/>
                </a:solidFill>
              </a:rPr>
              <a:t> Johannesburg -- Observatory Ridge </a:t>
            </a:r>
            <a:r>
              <a:rPr lang="en-ZA" sz="2400" b="1" dirty="0" err="1" smtClean="0">
                <a:solidFill>
                  <a:srgbClr val="002060"/>
                </a:solidFill>
              </a:rPr>
              <a:t>1,809m</a:t>
            </a:r>
            <a:r>
              <a:rPr lang="en-ZA" sz="2400" b="1" dirty="0" smtClean="0">
                <a:solidFill>
                  <a:srgbClr val="002060"/>
                </a:solidFill>
              </a:rPr>
              <a:t> ~=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19137" y="4884821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05464" y="6340642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33674" y="2330116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64505" y="6488668"/>
            <a:ext cx="3308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1.0%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17494" y="4992742"/>
            <a:ext cx="3793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0.01% higher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07368" y="2401942"/>
            <a:ext cx="3793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1.4%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95663"/>
            <a:ext cx="9144000" cy="5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8229600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heights on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1 in 50,000 Ordinance Survey Map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2527DC</a:t>
            </a:r>
            <a:r>
              <a:rPr lang="en-ZA" sz="2400" b="1" dirty="0" smtClean="0">
                <a:solidFill>
                  <a:srgbClr val="002060"/>
                </a:solidFill>
              </a:rPr>
              <a:t> </a:t>
            </a:r>
            <a:r>
              <a:rPr lang="en-ZA" sz="2400" b="1" dirty="0" err="1" smtClean="0">
                <a:solidFill>
                  <a:srgbClr val="002060"/>
                </a:solidFill>
              </a:rPr>
              <a:t>Hekpoort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45959" y="4657243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08295"/>
            <a:ext cx="68098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/>
              <a:t>Nooitgedacht</a:t>
            </a:r>
            <a:r>
              <a:rPr lang="en-ZA" dirty="0" smtClean="0"/>
              <a:t> Ridge -- height above sea level within 45 m of </a:t>
            </a:r>
            <a:r>
              <a:rPr lang="en-ZA" dirty="0" err="1" smtClean="0"/>
              <a:t>Northcliff</a:t>
            </a:r>
            <a:r>
              <a:rPr lang="en-ZA" dirty="0" smtClean="0"/>
              <a:t> but 50 </a:t>
            </a:r>
            <a:r>
              <a:rPr lang="en-ZA" dirty="0" err="1" smtClean="0"/>
              <a:t>kilometers</a:t>
            </a:r>
            <a:r>
              <a:rPr lang="en-ZA" dirty="0" smtClean="0"/>
              <a:t> away</a:t>
            </a:r>
            <a:endParaRPr lang="en-US" dirty="0"/>
          </a:p>
        </p:txBody>
      </p:sp>
      <p:cxnSp>
        <p:nvCxnSpPr>
          <p:cNvPr id="9" name="Straight Arrow Connector 8"/>
          <p:cNvCxnSpPr>
            <a:endCxn id="7" idx="4"/>
          </p:cNvCxnSpPr>
          <p:nvPr/>
        </p:nvCxnSpPr>
        <p:spPr>
          <a:xfrm rot="5400000" flipH="1" flipV="1">
            <a:off x="333877" y="5803252"/>
            <a:ext cx="1419728" cy="162426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The African Erosion Surface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A massive flat plane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3433"/>
            <a:ext cx="4066674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Widely recognized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1,980,000 exact matches in Google for “African Erosion Surface”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Considerable technical literature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Vital to understanding the full impact of this presentation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How did it happen?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581" y="1414812"/>
            <a:ext cx="4443419" cy="54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5581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1758"/>
            <a:ext cx="9143999" cy="54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6617368" cy="1143000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Spot heights on maps 1 in 50,000 Ordinance Survey Map </a:t>
            </a:r>
            <a:r>
              <a:rPr lang="en-ZA" sz="2400" b="1" dirty="0" err="1" smtClean="0">
                <a:solidFill>
                  <a:srgbClr val="002060"/>
                </a:solidFill>
              </a:rPr>
              <a:t>2527DC</a:t>
            </a:r>
            <a:r>
              <a:rPr lang="en-ZA" sz="2400" b="1" dirty="0" smtClean="0">
                <a:solidFill>
                  <a:srgbClr val="002060"/>
                </a:solidFill>
              </a:rPr>
              <a:t> </a:t>
            </a:r>
            <a:r>
              <a:rPr lang="en-ZA" sz="2400" b="1" dirty="0" err="1" smtClean="0">
                <a:solidFill>
                  <a:srgbClr val="002060"/>
                </a:solidFill>
              </a:rPr>
              <a:t>Hekpoort</a:t>
            </a:r>
            <a:r>
              <a:rPr lang="en-ZA" sz="2400" b="1" dirty="0" smtClean="0">
                <a:solidFill>
                  <a:srgbClr val="002060"/>
                </a:solidFill>
              </a:rPr>
              <a:t/>
            </a:r>
            <a:br>
              <a:rPr lang="en-ZA" sz="2400" b="1" dirty="0" smtClean="0">
                <a:solidFill>
                  <a:srgbClr val="002060"/>
                </a:solidFill>
              </a:rPr>
            </a:b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43789" y="5799221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1474" y="4908884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22432" y="1548063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22094" y="6079594"/>
            <a:ext cx="3645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3.0% higher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87904" y="4968679"/>
            <a:ext cx="3793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1.0% higher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03621" y="1595826"/>
            <a:ext cx="3793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ZA" dirty="0" smtClean="0"/>
              <a:t>1.0%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55821"/>
            <a:ext cx="9143999" cy="5402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6713620" cy="1143000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Spot heights on maps 1 in 50,000 Ordinance Survey Map </a:t>
            </a:r>
            <a:r>
              <a:rPr lang="en-ZA" sz="2400" b="1" dirty="0" err="1" smtClean="0">
                <a:solidFill>
                  <a:srgbClr val="002060"/>
                </a:solidFill>
              </a:rPr>
              <a:t>2528CC</a:t>
            </a:r>
            <a:r>
              <a:rPr lang="en-ZA" sz="2400" b="1" dirty="0" smtClean="0">
                <a:solidFill>
                  <a:srgbClr val="002060"/>
                </a:solidFill>
              </a:rPr>
              <a:t> Centurion Grand Central is highest point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83241" y="5570621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7253" y="3609474"/>
            <a:ext cx="757989" cy="529389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61547" y="5634425"/>
            <a:ext cx="3645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8.6%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7589" y="3717395"/>
            <a:ext cx="3793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11.0%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27358" y="5674897"/>
            <a:ext cx="65371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1652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55822"/>
            <a:ext cx="9143999" cy="540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6713620" cy="1143000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Spot heights on maps 1 in 50,000 Ordinance Survey Map </a:t>
            </a:r>
            <a:r>
              <a:rPr lang="en-ZA" sz="2400" b="1" dirty="0" err="1" smtClean="0">
                <a:solidFill>
                  <a:srgbClr val="002060"/>
                </a:solidFill>
              </a:rPr>
              <a:t>2628AB</a:t>
            </a:r>
            <a:r>
              <a:rPr lang="en-ZA" sz="2400" b="1" dirty="0" smtClean="0">
                <a:solidFill>
                  <a:srgbClr val="002060"/>
                </a:solidFill>
              </a:rPr>
              <a:t> </a:t>
            </a:r>
            <a:r>
              <a:rPr lang="en-ZA" sz="2400" b="1" dirty="0" err="1" smtClean="0">
                <a:solidFill>
                  <a:srgbClr val="002060"/>
                </a:solidFill>
              </a:rPr>
              <a:t>Benoni</a:t>
            </a:r>
            <a:r>
              <a:rPr lang="en-ZA" sz="2400" b="1" dirty="0" smtClean="0">
                <a:solidFill>
                  <a:srgbClr val="002060"/>
                </a:solidFill>
              </a:rPr>
              <a:t> Johannesburg Airport is highest point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8969" y="4969043"/>
            <a:ext cx="757989" cy="529389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0" y="5040868"/>
            <a:ext cx="3793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6.5%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1758"/>
            <a:ext cx="9143999" cy="54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8229600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heights on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1 in 50,000 Ordinance Survey Map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2627BA</a:t>
            </a:r>
            <a:r>
              <a:rPr lang="en-ZA" sz="2400" b="1" dirty="0" smtClean="0">
                <a:solidFill>
                  <a:srgbClr val="002060"/>
                </a:solidFill>
              </a:rPr>
              <a:t> Randfontein</a:t>
            </a:r>
          </a:p>
        </p:txBody>
      </p:sp>
      <p:sp>
        <p:nvSpPr>
          <p:cNvPr id="7" name="Oval 6"/>
          <p:cNvSpPr/>
          <p:nvPr/>
        </p:nvSpPr>
        <p:spPr>
          <a:xfrm>
            <a:off x="8530390" y="4367462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52874" y="3850105"/>
            <a:ext cx="421105" cy="1203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7853"/>
            <a:ext cx="9144000" cy="539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6617368" cy="1143000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Spot heights on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1 in 50,000 Ordinance Survey Map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err="1" smtClean="0">
                <a:solidFill>
                  <a:srgbClr val="002060"/>
                </a:solidFill>
              </a:rPr>
              <a:t>2627BA</a:t>
            </a:r>
            <a:r>
              <a:rPr lang="en-ZA" sz="2400" b="1" dirty="0" smtClean="0">
                <a:solidFill>
                  <a:srgbClr val="002060"/>
                </a:solidFill>
              </a:rPr>
              <a:t> Randfontein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407442" y="5085348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7536" y="5678543"/>
            <a:ext cx="37939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4.0% lower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99914"/>
            <a:ext cx="9103747" cy="54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043" y="154322"/>
            <a:ext cx="6617368" cy="1143000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Spot heights on maps -- 1 in 250,000 Map -- 2628 East Rand – </a:t>
            </a:r>
            <a:r>
              <a:rPr lang="en-ZA" sz="2400" b="1" dirty="0" err="1" smtClean="0">
                <a:solidFill>
                  <a:srgbClr val="002060"/>
                </a:solidFill>
              </a:rPr>
              <a:t>Suikerbosrand</a:t>
            </a:r>
            <a:r>
              <a:rPr lang="en-ZA" sz="2400" b="1" dirty="0" smtClean="0">
                <a:solidFill>
                  <a:srgbClr val="002060"/>
                </a:solidFill>
              </a:rPr>
              <a:t/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The highest point in the area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796590" y="3846095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98957" y="3897869"/>
            <a:ext cx="34450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dirty="0" smtClean="0"/>
              <a:t>5.0% higher than </a:t>
            </a:r>
            <a:r>
              <a:rPr lang="en-ZA" dirty="0" err="1" smtClean="0"/>
              <a:t>Northcliff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63780" y="3156285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86000" y="4632158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8222" y="3400927"/>
            <a:ext cx="757989" cy="51735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3789"/>
            <a:ext cx="9144000" cy="541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8385"/>
            <a:ext cx="6328611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heights on maps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High point variation of 100 m (5%) over 100 km – a feat of engineering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4012533" y="499310"/>
            <a:ext cx="3669632" cy="3609475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6811" y="3874168"/>
            <a:ext cx="685799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1807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26569" y="4038603"/>
            <a:ext cx="65371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1809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2711119"/>
            <a:ext cx="66975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1852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87516" y="3268581"/>
            <a:ext cx="65371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1652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03821" y="3769897"/>
            <a:ext cx="65371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1689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58189" y="4138865"/>
            <a:ext cx="65371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1736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88043" y="4985088"/>
            <a:ext cx="653716" cy="276999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1902</a:t>
            </a:r>
            <a:endParaRPr lang="en-US" sz="1200" b="1" dirty="0"/>
          </a:p>
        </p:txBody>
      </p:sp>
      <p:sp>
        <p:nvSpPr>
          <p:cNvPr id="14" name="Oval 13"/>
          <p:cNvSpPr/>
          <p:nvPr/>
        </p:nvSpPr>
        <p:spPr>
          <a:xfrm rot="18574555">
            <a:off x="3193965" y="1790080"/>
            <a:ext cx="745958" cy="4251529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Spot height variation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Summing up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3433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Very small high point variation in Johannesburg area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Limited high point variation over Gauteng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Level surface visible from all high points in the area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Confirms the African Erosion Surface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 feat of engineering, VERY DIFFICULT to do in practice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Not possible to happen randomly over millions of years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Requires an overall grading mechanism to produce such a widespread level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5169" y="178385"/>
            <a:ext cx="8229600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The art of plane and level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378" y="1467937"/>
            <a:ext cx="5067818" cy="380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0262" y="1479968"/>
            <a:ext cx="5060031" cy="379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517" y="1479970"/>
            <a:ext cx="5076072" cy="380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3537285" y="1459080"/>
            <a:ext cx="5426242" cy="3834814"/>
            <a:chOff x="156411" y="3023186"/>
            <a:chExt cx="5053263" cy="3834814"/>
          </a:xfrm>
        </p:grpSpPr>
        <p:sp>
          <p:nvSpPr>
            <p:cNvPr id="12" name="Rectangle 11"/>
            <p:cNvSpPr/>
            <p:nvPr/>
          </p:nvSpPr>
          <p:spPr>
            <a:xfrm>
              <a:off x="156411" y="3031958"/>
              <a:ext cx="5053263" cy="3826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19811" y="3023186"/>
              <a:ext cx="2574674" cy="3834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5580" y="1443874"/>
            <a:ext cx="5052010" cy="385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7612" y="1443873"/>
            <a:ext cx="5039978" cy="382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695" y="637757"/>
            <a:ext cx="568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7086" y="1431843"/>
            <a:ext cx="5060503" cy="388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914400" y="5979695"/>
            <a:ext cx="860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Long span relative to the size of the bumps to be removed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96063" y="4692316"/>
            <a:ext cx="2562726" cy="36095"/>
          </a:xfrm>
          <a:prstGeom prst="straightConnector1">
            <a:avLst/>
          </a:prstGeom>
          <a:ln w="1016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01189" y="4836695"/>
            <a:ext cx="2249906" cy="1215190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232" y="1602644"/>
            <a:ext cx="3453063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Our manmade world is precise</a:t>
            </a: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Level and plum all over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Buildings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Cakes (sometimes)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Furniture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Requires specialist tools and machines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72254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Massive wave action can move huge volumes of material very rapidly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499992" cy="334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74994"/>
            <a:ext cx="4644008" cy="34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>
            <a:off x="2987824" y="3645024"/>
            <a:ext cx="2448272" cy="864096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The African Erosion Surface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3433"/>
            <a:ext cx="2454442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All the medium brown areas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 very large part of Southern Africa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4367" y="1419726"/>
            <a:ext cx="6199633" cy="543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8386"/>
            <a:ext cx="6485021" cy="1143000"/>
          </a:xfrm>
        </p:spPr>
        <p:txBody>
          <a:bodyPr anchor="t" anchorCtr="0">
            <a:normAutofit fontScale="90000"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So how did the African Erosion Surface get to be so level?</a:t>
            </a:r>
            <a:br>
              <a:rPr lang="en-ZA" sz="2400" b="1" dirty="0" smtClean="0">
                <a:solidFill>
                  <a:srgbClr val="002060"/>
                </a:solidFill>
              </a:rPr>
            </a:br>
            <a:r>
              <a:rPr lang="en-ZA" sz="2400" b="1" dirty="0" smtClean="0">
                <a:solidFill>
                  <a:srgbClr val="002060"/>
                </a:solidFill>
              </a:rPr>
              <a:t>Tsunami?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42" y="5419217"/>
            <a:ext cx="9127458" cy="1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2491905"/>
            <a:ext cx="9144000" cy="353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42410"/>
            <a:ext cx="4499992" cy="356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442409"/>
            <a:ext cx="4644008" cy="358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19726"/>
            <a:ext cx="9144000" cy="458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A global tidal wave?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4833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Large span tidal waves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With uniform velocity and depth over considerable distances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Are capable of cutting down the surface of the earth to remove vast amounts of material uniformly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As required to cut the top off the Halfway House Granite Dome and the sedimentary layers </a:t>
            </a:r>
            <a:r>
              <a:rPr lang="en-ZA" sz="1800" dirty="0" err="1" smtClean="0">
                <a:solidFill>
                  <a:srgbClr val="150C8E"/>
                </a:solidFill>
              </a:rPr>
              <a:t>upthrust</a:t>
            </a:r>
            <a:r>
              <a:rPr lang="en-ZA" sz="1800" smtClean="0">
                <a:solidFill>
                  <a:srgbClr val="150C8E"/>
                </a:solidFill>
              </a:rPr>
              <a:t> by the dome</a:t>
            </a: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Entirely consistent with a planet covered in water with the tides running as massive continuous Tsunamis around the planet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cutting down in very short time spans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590" y="144379"/>
            <a:ext cx="1949116" cy="111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What other explanation fits?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3433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150C8E"/>
                </a:solidFill>
              </a:rPr>
              <a:t>Please reflect on your own practical life experience and knowledge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What else can explain the </a:t>
            </a:r>
            <a:r>
              <a:rPr lang="en-ZA" sz="1800" dirty="0" err="1" smtClean="0">
                <a:solidFill>
                  <a:srgbClr val="150C8E"/>
                </a:solidFill>
              </a:rPr>
              <a:t>topgraphic</a:t>
            </a:r>
            <a:r>
              <a:rPr lang="en-ZA" sz="1800" dirty="0" smtClean="0">
                <a:solidFill>
                  <a:srgbClr val="150C8E"/>
                </a:solidFill>
              </a:rPr>
              <a:t> forms (land forms) we see around us?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Do not abdicate your intellect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Check this theory out for yourself as you drive around, look at travel books, etc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Summing up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343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flat plane (level with the sea level but cannot see the sea)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Nearly 2,000 meters above sea level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Seems impossible?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Cannot possibly have occurred slowly over millions of years – too uniform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What caused it?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There is no reasonable explanation apart from massive (global) wave / water action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How could such a thing occur?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Where has the water gone (and where did it come from?)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9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19217"/>
            <a:ext cx="9127458" cy="1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Conclusions thus far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3137" y="1528010"/>
            <a:ext cx="6448926" cy="4259179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An unstable universe with runaway stars, massive planetary impacts, massive ice blocks in space, etc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Sedimentary deposits over thousands of </a:t>
            </a:r>
            <a:r>
              <a:rPr lang="en-ZA" sz="1800" dirty="0" err="1" smtClean="0">
                <a:solidFill>
                  <a:srgbClr val="150C8E"/>
                </a:solidFill>
              </a:rPr>
              <a:t>kilometers</a:t>
            </a:r>
            <a:r>
              <a:rPr lang="en-ZA" sz="1800" dirty="0" smtClean="0">
                <a:solidFill>
                  <a:srgbClr val="150C8E"/>
                </a:solidFill>
              </a:rPr>
              <a:t> and to depths in excess of ten thousand meters in places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Can only have </a:t>
            </a:r>
            <a:r>
              <a:rPr lang="en-ZA" sz="1700" dirty="0" smtClean="0">
                <a:solidFill>
                  <a:srgbClr val="150C8E"/>
                </a:solidFill>
              </a:rPr>
              <a:t>been</a:t>
            </a:r>
            <a:r>
              <a:rPr lang="en-ZA" sz="1800" dirty="0" smtClean="0">
                <a:solidFill>
                  <a:srgbClr val="150C8E"/>
                </a:solidFill>
              </a:rPr>
              <a:t> eroded and deposited by massive hydraulic action consistent with a global flood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igneous (molten rock) intrusions consistent with a thin crust and massive crustal disruption due to an external force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Massive erosion of </a:t>
            </a:r>
            <a:r>
              <a:rPr lang="en-ZA" sz="1800" dirty="0" err="1" smtClean="0">
                <a:solidFill>
                  <a:srgbClr val="150C8E"/>
                </a:solidFill>
              </a:rPr>
              <a:t>upthrust</a:t>
            </a:r>
            <a:r>
              <a:rPr lang="en-ZA" sz="1800" dirty="0" smtClean="0">
                <a:solidFill>
                  <a:srgbClr val="150C8E"/>
                </a:solidFill>
              </a:rPr>
              <a:t> material to give a level plane over thousands of </a:t>
            </a:r>
            <a:r>
              <a:rPr lang="en-ZA" sz="1800" dirty="0" err="1" smtClean="0">
                <a:solidFill>
                  <a:srgbClr val="150C8E"/>
                </a:solidFill>
              </a:rPr>
              <a:t>kilometers</a:t>
            </a:r>
            <a:r>
              <a:rPr lang="en-ZA" sz="1800" dirty="0" smtClean="0">
                <a:solidFill>
                  <a:srgbClr val="150C8E"/>
                </a:solidFill>
              </a:rPr>
              <a:t> can only be explained by massive hydraulic action consistent with a global sea and massive tidal waves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0027" y="1496997"/>
            <a:ext cx="1965685" cy="191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3646" y="3838073"/>
            <a:ext cx="2230354" cy="90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tock_000009253299Wav4410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12" name="iStock_000009253299Wav44100 End of Presentation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22895" y="6364705"/>
            <a:ext cx="421105" cy="493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28802"/>
            <a:ext cx="91535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51520" y="620688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does it all mean?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1670" y="207167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Continued in part 6</a:t>
            </a:r>
          </a:p>
          <a:p>
            <a:pPr algn="ctr"/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Incised Valley’s</a:t>
            </a:r>
            <a:endParaRPr lang="en-US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4282" y="0"/>
            <a:ext cx="6429420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Turning history on its head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Massive evidence of a global flood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Contact me </a:t>
            </a:r>
            <a:r>
              <a:rPr lang="en-ZA" b="1" dirty="0" smtClean="0">
                <a:solidFill>
                  <a:srgbClr val="002060"/>
                </a:solidFill>
                <a:latin typeface="Verdana" pitchFamily="34" charset="0"/>
                <a:hlinkClick r:id="rId8"/>
              </a:rPr>
              <a:t>James@ETI-Ministries.org</a:t>
            </a:r>
            <a:r>
              <a:rPr lang="en-ZA" b="1" dirty="0" smtClean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ZA" sz="1600" b="1" dirty="0" smtClean="0">
                <a:solidFill>
                  <a:srgbClr val="002060"/>
                </a:solidFill>
                <a:latin typeface="Verdana" pitchFamily="34" charset="0"/>
              </a:rPr>
              <a:t>Website </a:t>
            </a:r>
            <a:r>
              <a:rPr lang="en-ZA" sz="1600" b="1" dirty="0" smtClean="0">
                <a:solidFill>
                  <a:srgbClr val="002060"/>
                </a:solidFill>
                <a:latin typeface="Verdana" pitchFamily="34" charset="0"/>
                <a:hlinkClick r:id="rId9"/>
              </a:rPr>
              <a:t>www.ETI-Ministries.org</a:t>
            </a:r>
            <a:endParaRPr lang="en-ZA" sz="1600" b="1" dirty="0" smtClean="0">
              <a:solidFill>
                <a:srgbClr val="002060"/>
              </a:solidFill>
              <a:latin typeface="Verdana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8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68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688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688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688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688"/>
                            </p:stCondLst>
                            <p:childTnLst>
                              <p:par>
                                <p:cTn id="2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 animBg="1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Panorama North from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452" y="3648012"/>
            <a:ext cx="8229600" cy="175416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Almost exactly uniform and level horizon</a:t>
            </a: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Same panorama characteristics all over the Witwatersrand, Gauteng and beyond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4157"/>
            <a:ext cx="9127458" cy="14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44801" y="1684426"/>
            <a:ext cx="123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North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201032" y="1680412"/>
            <a:ext cx="123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West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02650" y="1700463"/>
            <a:ext cx="1239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East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7390" y="0"/>
            <a:ext cx="401135" cy="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Panorama North from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7695"/>
            <a:ext cx="9144000" cy="54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rot="5400000">
            <a:off x="4656221" y="2153653"/>
            <a:ext cx="4740442" cy="1708484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4620128" y="2177716"/>
            <a:ext cx="2935705" cy="3380873"/>
          </a:xfrm>
          <a:custGeom>
            <a:avLst/>
            <a:gdLst>
              <a:gd name="connsiteX0" fmla="*/ 108284 w 2935705"/>
              <a:gd name="connsiteY0" fmla="*/ 12031 h 3380873"/>
              <a:gd name="connsiteX1" fmla="*/ 0 w 2935705"/>
              <a:gd name="connsiteY1" fmla="*/ 1118937 h 3380873"/>
              <a:gd name="connsiteX2" fmla="*/ 240631 w 2935705"/>
              <a:gd name="connsiteY2" fmla="*/ 2009273 h 3380873"/>
              <a:gd name="connsiteX3" fmla="*/ 637673 w 2935705"/>
              <a:gd name="connsiteY3" fmla="*/ 2851484 h 3380873"/>
              <a:gd name="connsiteX4" fmla="*/ 854242 w 2935705"/>
              <a:gd name="connsiteY4" fmla="*/ 3260558 h 3380873"/>
              <a:gd name="connsiteX5" fmla="*/ 1540042 w 2935705"/>
              <a:gd name="connsiteY5" fmla="*/ 3200400 h 3380873"/>
              <a:gd name="connsiteX6" fmla="*/ 2574758 w 2935705"/>
              <a:gd name="connsiteY6" fmla="*/ 3380873 h 3380873"/>
              <a:gd name="connsiteX7" fmla="*/ 2815389 w 2935705"/>
              <a:gd name="connsiteY7" fmla="*/ 2947737 h 3380873"/>
              <a:gd name="connsiteX8" fmla="*/ 2911642 w 2935705"/>
              <a:gd name="connsiteY8" fmla="*/ 2526631 h 3380873"/>
              <a:gd name="connsiteX9" fmla="*/ 2935705 w 2935705"/>
              <a:gd name="connsiteY9" fmla="*/ 2081463 h 3380873"/>
              <a:gd name="connsiteX10" fmla="*/ 2839452 w 2935705"/>
              <a:gd name="connsiteY10" fmla="*/ 1732547 h 3380873"/>
              <a:gd name="connsiteX11" fmla="*/ 2719137 w 2935705"/>
              <a:gd name="connsiteY11" fmla="*/ 1251284 h 3380873"/>
              <a:gd name="connsiteX12" fmla="*/ 2478505 w 2935705"/>
              <a:gd name="connsiteY12" fmla="*/ 902368 h 3380873"/>
              <a:gd name="connsiteX13" fmla="*/ 2153652 w 2935705"/>
              <a:gd name="connsiteY13" fmla="*/ 577515 h 3380873"/>
              <a:gd name="connsiteX14" fmla="*/ 1804737 w 2935705"/>
              <a:gd name="connsiteY14" fmla="*/ 324852 h 3380873"/>
              <a:gd name="connsiteX15" fmla="*/ 1347537 w 2935705"/>
              <a:gd name="connsiteY15" fmla="*/ 108284 h 3380873"/>
              <a:gd name="connsiteX16" fmla="*/ 878305 w 2935705"/>
              <a:gd name="connsiteY16" fmla="*/ 0 h 3380873"/>
              <a:gd name="connsiteX17" fmla="*/ 108284 w 2935705"/>
              <a:gd name="connsiteY17" fmla="*/ 12031 h 338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35705" h="3380873">
                <a:moveTo>
                  <a:pt x="108284" y="12031"/>
                </a:moveTo>
                <a:lnTo>
                  <a:pt x="0" y="1118937"/>
                </a:lnTo>
                <a:lnTo>
                  <a:pt x="240631" y="2009273"/>
                </a:lnTo>
                <a:lnTo>
                  <a:pt x="637673" y="2851484"/>
                </a:lnTo>
                <a:lnTo>
                  <a:pt x="854242" y="3260558"/>
                </a:lnTo>
                <a:lnTo>
                  <a:pt x="1540042" y="3200400"/>
                </a:lnTo>
                <a:lnTo>
                  <a:pt x="2574758" y="3380873"/>
                </a:lnTo>
                <a:lnTo>
                  <a:pt x="2815389" y="2947737"/>
                </a:lnTo>
                <a:lnTo>
                  <a:pt x="2911642" y="2526631"/>
                </a:lnTo>
                <a:lnTo>
                  <a:pt x="2935705" y="2081463"/>
                </a:lnTo>
                <a:lnTo>
                  <a:pt x="2839452" y="1732547"/>
                </a:lnTo>
                <a:lnTo>
                  <a:pt x="2719137" y="1251284"/>
                </a:lnTo>
                <a:lnTo>
                  <a:pt x="2478505" y="902368"/>
                </a:lnTo>
                <a:lnTo>
                  <a:pt x="2153652" y="577515"/>
                </a:lnTo>
                <a:lnTo>
                  <a:pt x="1804737" y="324852"/>
                </a:lnTo>
                <a:lnTo>
                  <a:pt x="1347537" y="108284"/>
                </a:lnTo>
                <a:lnTo>
                  <a:pt x="878305" y="0"/>
                </a:lnTo>
                <a:lnTo>
                  <a:pt x="108284" y="1203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Panorama South from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186490" y="1957139"/>
            <a:ext cx="9829801" cy="3685672"/>
            <a:chOff x="-246648" y="3172328"/>
            <a:chExt cx="9829801" cy="3685672"/>
          </a:xfrm>
        </p:grpSpPr>
        <p:sp>
          <p:nvSpPr>
            <p:cNvPr id="7" name="TextBox 6"/>
            <p:cNvSpPr txBox="1"/>
            <p:nvPr/>
          </p:nvSpPr>
          <p:spPr>
            <a:xfrm>
              <a:off x="-184490" y="3172328"/>
              <a:ext cx="1868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/>
                <a:t>South - East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9192" y="3192379"/>
              <a:ext cx="1239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smtClean="0"/>
                <a:t>South</a:t>
              </a:r>
              <a:endParaRPr 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246648" y="3513221"/>
              <a:ext cx="9829801" cy="3344779"/>
              <a:chOff x="-342901" y="1254794"/>
              <a:chExt cx="9829801" cy="3344779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56200" y="1285860"/>
                <a:ext cx="3987800" cy="2984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28926" y="1285860"/>
                <a:ext cx="3987800" cy="2984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57290" y="1285860"/>
                <a:ext cx="3987800" cy="2984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3" name="Picture 1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285784" y="1466836"/>
                <a:ext cx="3987800" cy="2984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-342901" y="1254794"/>
                <a:ext cx="9820275" cy="2215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266700" y="4248151"/>
                <a:ext cx="9753600" cy="3514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Panorama South from </a:t>
            </a:r>
            <a:r>
              <a:rPr lang="en-ZA" sz="2400" b="1" dirty="0" err="1" smtClean="0">
                <a:solidFill>
                  <a:srgbClr val="002060"/>
                </a:solidFill>
              </a:rPr>
              <a:t>Northcliff</a:t>
            </a:r>
            <a:endParaRPr lang="en-ZA" sz="2400" b="1" dirty="0" smtClean="0">
              <a:solidFill>
                <a:srgbClr val="00206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7695"/>
            <a:ext cx="9144000" cy="54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 rot="5400000">
            <a:off x="4656221" y="2153653"/>
            <a:ext cx="4740442" cy="1708484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5293895" y="5342021"/>
            <a:ext cx="2634916" cy="1515979"/>
          </a:xfrm>
          <a:custGeom>
            <a:avLst/>
            <a:gdLst>
              <a:gd name="connsiteX0" fmla="*/ 890337 w 2634916"/>
              <a:gd name="connsiteY0" fmla="*/ 0 h 1515979"/>
              <a:gd name="connsiteX1" fmla="*/ 2634916 w 2634916"/>
              <a:gd name="connsiteY1" fmla="*/ 890337 h 1515979"/>
              <a:gd name="connsiteX2" fmla="*/ 2189747 w 2634916"/>
              <a:gd name="connsiteY2" fmla="*/ 1263316 h 1515979"/>
              <a:gd name="connsiteX3" fmla="*/ 1708484 w 2634916"/>
              <a:gd name="connsiteY3" fmla="*/ 1455821 h 1515979"/>
              <a:gd name="connsiteX4" fmla="*/ 1179094 w 2634916"/>
              <a:gd name="connsiteY4" fmla="*/ 1515979 h 1515979"/>
              <a:gd name="connsiteX5" fmla="*/ 517358 w 2634916"/>
              <a:gd name="connsiteY5" fmla="*/ 1431758 h 1515979"/>
              <a:gd name="connsiteX6" fmla="*/ 0 w 2634916"/>
              <a:gd name="connsiteY6" fmla="*/ 1191126 h 1515979"/>
              <a:gd name="connsiteX7" fmla="*/ 890337 w 2634916"/>
              <a:gd name="connsiteY7" fmla="*/ 0 h 151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4916" h="1515979">
                <a:moveTo>
                  <a:pt x="890337" y="0"/>
                </a:moveTo>
                <a:lnTo>
                  <a:pt x="2634916" y="890337"/>
                </a:lnTo>
                <a:lnTo>
                  <a:pt x="2189747" y="1263316"/>
                </a:lnTo>
                <a:lnTo>
                  <a:pt x="1708484" y="1455821"/>
                </a:lnTo>
                <a:lnTo>
                  <a:pt x="1179094" y="1515979"/>
                </a:lnTo>
                <a:lnTo>
                  <a:pt x="517358" y="1431758"/>
                </a:lnTo>
                <a:lnTo>
                  <a:pt x="0" y="1191126"/>
                </a:lnTo>
                <a:lnTo>
                  <a:pt x="890337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44389" cy="1143000"/>
          </a:xfrm>
        </p:spPr>
        <p:txBody>
          <a:bodyPr anchor="t" anchorCtr="0">
            <a:normAutofit/>
          </a:bodyPr>
          <a:lstStyle/>
          <a:p>
            <a:pPr algn="l" eaLnBrk="1" hangingPunct="1"/>
            <a:r>
              <a:rPr lang="en-ZA" sz="2400" b="1" dirty="0" smtClean="0">
                <a:solidFill>
                  <a:srgbClr val="002060"/>
                </a:solidFill>
              </a:rPr>
              <a:t>Panorama from Grand Central Airport Control Tower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789" y="3202844"/>
            <a:ext cx="6304547" cy="148947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Image shows curvature of the earth</a:t>
            </a:r>
          </a:p>
          <a:p>
            <a:pPr eaLnBrk="1" hangingPunct="1">
              <a:buFont typeface="Wingdings" pitchFamily="2" charset="2"/>
              <a:buChar char="Ø"/>
            </a:pPr>
            <a:endParaRPr lang="en-ZA" sz="1800" dirty="0" smtClean="0">
              <a:solidFill>
                <a:srgbClr val="150C8E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ZA" sz="1800" dirty="0" smtClean="0">
                <a:solidFill>
                  <a:srgbClr val="150C8E"/>
                </a:solidFill>
              </a:rPr>
              <a:t>No high points above the uniform level line on the horizon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-276725" y="1664299"/>
            <a:ext cx="9777678" cy="1271403"/>
            <a:chOff x="-280746" y="3408962"/>
            <a:chExt cx="9777678" cy="1271403"/>
          </a:xfrm>
        </p:grpSpPr>
        <p:sp>
          <p:nvSpPr>
            <p:cNvPr id="6" name="TextBox 5"/>
            <p:cNvSpPr txBox="1"/>
            <p:nvPr/>
          </p:nvSpPr>
          <p:spPr>
            <a:xfrm>
              <a:off x="3549311" y="3429014"/>
              <a:ext cx="12392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b="1" dirty="0" smtClean="0"/>
                <a:t>North</a:t>
              </a:r>
              <a:endParaRPr lang="en-US" sz="1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80746" y="3437032"/>
              <a:ext cx="12392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b="1" dirty="0" smtClean="0"/>
                <a:t>South</a:t>
              </a:r>
              <a:endParaRPr lang="en-US" sz="1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57679" y="3420990"/>
              <a:ext cx="12392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b="1" dirty="0" smtClean="0"/>
                <a:t>South</a:t>
              </a:r>
              <a:endParaRPr lang="en-US" sz="1000" b="1" dirty="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31" y="3717759"/>
              <a:ext cx="9138069" cy="962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1620253" y="3425006"/>
              <a:ext cx="12392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b="1" dirty="0" smtClean="0"/>
                <a:t>West</a:t>
              </a:r>
              <a:endParaRPr lang="en-US" sz="1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0721" y="3408962"/>
              <a:ext cx="12392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b="1" dirty="0" smtClean="0"/>
                <a:t>East</a:t>
              </a:r>
              <a:endParaRPr lang="en-US" sz="10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3693695"/>
              <a:ext cx="9144000" cy="216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4411576"/>
              <a:ext cx="9144000" cy="216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900" y="2870200"/>
            <a:ext cx="19431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72989" cy="1143000"/>
          </a:xfrm>
        </p:spPr>
        <p:txBody>
          <a:bodyPr anchor="t" anchorCtr="0">
            <a:normAutofit/>
          </a:bodyPr>
          <a:lstStyle/>
          <a:p>
            <a:pPr algn="l"/>
            <a:r>
              <a:rPr lang="en-ZA" sz="2400" b="1" dirty="0" smtClean="0">
                <a:solidFill>
                  <a:srgbClr val="002060"/>
                </a:solidFill>
              </a:rPr>
              <a:t>Panorama from Grand Central Airport Control Tower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7695"/>
            <a:ext cx="9144000" cy="54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0378" y="2946580"/>
            <a:ext cx="583622" cy="119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7050505" y="3344777"/>
            <a:ext cx="1732550" cy="974559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800600" y="2382253"/>
            <a:ext cx="4066674" cy="391026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R&amp;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5457</TotalTime>
  <Words>2154</Words>
  <Application>Microsoft Office PowerPoint</Application>
  <PresentationFormat>On-screen Show (4:3)</PresentationFormat>
  <Paragraphs>411</Paragraphs>
  <Slides>35</Slides>
  <Notes>35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The African Erosion Surface A massive flat plane</vt:lpstr>
      <vt:lpstr>The African Erosion Surface</vt:lpstr>
      <vt:lpstr>Panorama North from Northcliff</vt:lpstr>
      <vt:lpstr>Panorama North from Northcliff</vt:lpstr>
      <vt:lpstr>Panorama South from Northcliff</vt:lpstr>
      <vt:lpstr>Panorama South from Northcliff</vt:lpstr>
      <vt:lpstr>Panorama from Grand Central Airport Control Tower</vt:lpstr>
      <vt:lpstr>Panorama from Grand Central Airport Control Tower</vt:lpstr>
      <vt:lpstr>Panorama from East of Koster North West Province</vt:lpstr>
      <vt:lpstr>Panorama from East of Koster North West Province</vt:lpstr>
      <vt:lpstr>Panorama from top of N14 approach to Krugersdorp</vt:lpstr>
      <vt:lpstr>Panorama from top of N14 approach to Krugersdorp</vt:lpstr>
      <vt:lpstr>Areas covered by panorama’s and everywhere else you look</vt:lpstr>
      <vt:lpstr>Spot heights on maps 1 in 50,000 Ordinance Survey Map 2627BB Northcliff</vt:lpstr>
      <vt:lpstr>Spot heights on 1 in 50,000 maps 2627BB Roodepoort -- Northcliff 1,807m above sea level (ASL)</vt:lpstr>
      <vt:lpstr>Spot heights on maps 1 in 50,000 Ordinance Survey Map 2628AA Johannesburg</vt:lpstr>
      <vt:lpstr>Spot heights on 1 in 50,000 maps 2628AA Johannesburg -- Observatory Ridge 1,809m ~= Northcliff</vt:lpstr>
      <vt:lpstr>Spot heights on maps 1 in 50,000 Ordinance Survey Map 2527DC Hekpoort</vt:lpstr>
      <vt:lpstr>Spot heights on maps 1 in 50,000 Ordinance Survey Map 2527DC Hekpoort </vt:lpstr>
      <vt:lpstr>Spot heights on maps 1 in 50,000 Ordinance Survey Map 2528CC Centurion Grand Central is highest point </vt:lpstr>
      <vt:lpstr>Spot heights on maps 1 in 50,000 Ordinance Survey Map 2628AB Benoni Johannesburg Airport is highest point </vt:lpstr>
      <vt:lpstr>Spot heights on maps 1 in 50,000 Ordinance Survey Map 2627BA Randfontein</vt:lpstr>
      <vt:lpstr>Spot heights on maps 1 in 50,000 Ordinance Survey Map 2627BA Randfontein </vt:lpstr>
      <vt:lpstr>Spot heights on maps -- 1 in 250,000 Map -- 2628 East Rand – Suikerbosrand The highest point in the area </vt:lpstr>
      <vt:lpstr>Spot heights on maps High point variation of 100 m (5%) over 100 km – a feat of engineering</vt:lpstr>
      <vt:lpstr>Spot height variation Summing up</vt:lpstr>
      <vt:lpstr>The art of plane and level</vt:lpstr>
      <vt:lpstr>Massive wave action can move huge volumes of material very rapidly</vt:lpstr>
      <vt:lpstr>So how did the African Erosion Surface get to be so level? Tsunami? </vt:lpstr>
      <vt:lpstr>A global tidal wave?</vt:lpstr>
      <vt:lpstr>What other explanation fits?</vt:lpstr>
      <vt:lpstr>Summing up </vt:lpstr>
      <vt:lpstr>Conclusions thus far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Robertson</dc:creator>
  <cp:lastModifiedBy>ETI</cp:lastModifiedBy>
  <cp:revision>326</cp:revision>
  <dcterms:created xsi:type="dcterms:W3CDTF">2009-05-01T08:13:25Z</dcterms:created>
  <dcterms:modified xsi:type="dcterms:W3CDTF">2014-06-15T14:52:23Z</dcterms:modified>
</cp:coreProperties>
</file>