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78" r:id="rId2"/>
    <p:sldId id="456" r:id="rId3"/>
    <p:sldId id="492" r:id="rId4"/>
    <p:sldId id="491" r:id="rId5"/>
    <p:sldId id="479" r:id="rId6"/>
    <p:sldId id="470" r:id="rId7"/>
    <p:sldId id="495" r:id="rId8"/>
    <p:sldId id="469" r:id="rId9"/>
    <p:sldId id="471" r:id="rId10"/>
    <p:sldId id="480" r:id="rId11"/>
    <p:sldId id="482" r:id="rId12"/>
    <p:sldId id="488" r:id="rId13"/>
    <p:sldId id="489" r:id="rId14"/>
    <p:sldId id="485" r:id="rId15"/>
    <p:sldId id="484" r:id="rId16"/>
    <p:sldId id="490" r:id="rId17"/>
    <p:sldId id="465" r:id="rId18"/>
    <p:sldId id="464" r:id="rId19"/>
    <p:sldId id="454" r:id="rId20"/>
  </p:sldIdLst>
  <p:sldSz cx="9144000" cy="6858000" type="screen4x3"/>
  <p:notesSz cx="6667500" cy="9801225"/>
  <p:defaultTextStyle>
    <a:defPPr>
      <a:defRPr lang="en-US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0066FF"/>
    <a:srgbClr val="150C8E"/>
    <a:srgbClr val="1BE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4" autoAdjust="0"/>
    <p:restoredTop sz="77638" autoAdjust="0"/>
  </p:normalViewPr>
  <p:slideViewPr>
    <p:cSldViewPr>
      <p:cViewPr varScale="1">
        <p:scale>
          <a:sx n="71" d="100"/>
          <a:sy n="7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708" y="1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/>
          <a:lstStyle>
            <a:lvl1pPr algn="r">
              <a:defRPr sz="1200"/>
            </a:lvl1pPr>
          </a:lstStyle>
          <a:p>
            <a:fld id="{17A77CA4-5A26-418C-928D-DC38DD8AD0BF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09464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708" y="9309464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 anchor="b"/>
          <a:lstStyle>
            <a:lvl1pPr algn="r">
              <a:defRPr sz="1200"/>
            </a:lvl1pPr>
          </a:lstStyle>
          <a:p>
            <a:fld id="{391D1E21-31E1-4DE2-91BA-D7F45986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0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708" y="1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/>
          <a:lstStyle>
            <a:lvl1pPr algn="r">
              <a:defRPr sz="1200"/>
            </a:lvl1pPr>
          </a:lstStyle>
          <a:p>
            <a:fld id="{E59CE0CE-7E16-4FE7-AE57-724E757EAEF9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735013"/>
            <a:ext cx="4899025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4" tIns="45332" rIns="90664" bIns="45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55582"/>
            <a:ext cx="5334000" cy="4410552"/>
          </a:xfrm>
          <a:prstGeom prst="rect">
            <a:avLst/>
          </a:prstGeom>
        </p:spPr>
        <p:txBody>
          <a:bodyPr vert="horz" lIns="90664" tIns="45332" rIns="90664" bIns="45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09464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708" y="9309464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 anchor="b"/>
          <a:lstStyle>
            <a:lvl1pPr algn="r">
              <a:defRPr sz="1200"/>
            </a:lvl1pPr>
          </a:lstStyle>
          <a:p>
            <a:fld id="{75C5ED17-03FB-4DB8-A22A-17A7A5E85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0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Find a photo of a large granite dome</a:t>
            </a:r>
          </a:p>
          <a:p>
            <a:endParaRPr lang="en-ZA" dirty="0" smtClean="0"/>
          </a:p>
          <a:p>
            <a:r>
              <a:rPr lang="en-ZA" dirty="0" smtClean="0"/>
              <a:t>Where did the material go that was around it – shapes</a:t>
            </a:r>
          </a:p>
          <a:p>
            <a:endParaRPr lang="en-ZA" dirty="0" smtClean="0"/>
          </a:p>
          <a:p>
            <a:r>
              <a:rPr lang="en-ZA" dirty="0" smtClean="0"/>
              <a:t>OR </a:t>
            </a:r>
            <a:r>
              <a:rPr lang="en-ZA" dirty="0" err="1" smtClean="0"/>
              <a:t>Northcliff</a:t>
            </a:r>
            <a:r>
              <a:rPr lang="en-ZA" dirty="0" smtClean="0"/>
              <a:t> or Primrose and </a:t>
            </a:r>
            <a:r>
              <a:rPr lang="en-ZA" dirty="0" err="1" smtClean="0"/>
              <a:t>Magaliesberg</a:t>
            </a:r>
            <a:r>
              <a:rPr lang="en-ZA" baseline="0" dirty="0" smtClean="0"/>
              <a:t> and draw in the dome and the layers above the dome</a:t>
            </a:r>
            <a:endParaRPr lang="en-ZA" dirty="0" smtClean="0"/>
          </a:p>
          <a:p>
            <a:endParaRPr lang="en-Z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Photo’s and videos breaking ice, not breaking ice, breaking tile, show how tile is hard ceramic like rock on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– close up of both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Kerfed</a:t>
            </a:r>
            <a:r>
              <a:rPr lang="en-ZA" baseline="0" dirty="0" smtClean="0"/>
              <a:t> would and not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wood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 rock is NOT cracked open and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as would be the case if it was hard when the dome thrust up, it is conformed to the dome like the window putty and then baked to vitreous rock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Photo’s and videos breaking ice, not breaking ice, breaking tile, show how tile is hard ceramic like rock on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– close up of both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Kerfed</a:t>
            </a:r>
            <a:r>
              <a:rPr lang="en-ZA" baseline="0" dirty="0" smtClean="0"/>
              <a:t> would and not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wood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 rock is NOT cracked open and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as would be the case if it was hard when the dome thrust up, it is conformed to the dome like the window putty and then baked to vitreous rock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Photo’s and videos breaking ice, not breaking ice, breaking tile, show how tile is hard ceramic like rock on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– close up of both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Kerfed</a:t>
            </a:r>
            <a:r>
              <a:rPr lang="en-ZA" baseline="0" dirty="0" smtClean="0"/>
              <a:t> would and not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wood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 rock is NOT cracked open and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as would be the case if it was hard when the dome thrust up, it is conformed to the dome like the window putty and then baked to vitreous rock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Photo’s and videos breaking ice, not breaking ice, breaking tile, show how tile is hard ceramic like rock on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– close up of both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Kerfed</a:t>
            </a:r>
            <a:r>
              <a:rPr lang="en-ZA" baseline="0" dirty="0" smtClean="0"/>
              <a:t> would and not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wood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 rock is NOT cracked open and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as would be the case if it was hard when the dome thrust up, it is conformed to the dome like the window putty and then baked to vitreous rock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Photo’s and videos breaking ice, not breaking ice, breaking tile, show how tile is hard ceramic like rock on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– close up of both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Kerfed</a:t>
            </a:r>
            <a:r>
              <a:rPr lang="en-ZA" baseline="0" dirty="0" smtClean="0"/>
              <a:t> would and not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wood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 rock is NOT cracked open and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as would be the case if it was hard when the dome thrust up, it is conformed to the dome like the window putty and then baked to vitreous rock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Photo’s and videos breaking ice, not breaking ice, breaking tile, show how tile is hard ceramic like rock on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– close up of both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Kerfed</a:t>
            </a:r>
            <a:r>
              <a:rPr lang="en-ZA" baseline="0" dirty="0" smtClean="0"/>
              <a:t> would and not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wood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 rock is NOT cracked open and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as would be the case if it was hard when the dome thrust up, it is conformed to the dome like the window putty and then baked to vitreous rock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Photo’s and videos breaking ice, not breaking ice, breaking tile, show how tile is hard ceramic like rock on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– close up of both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Kerfed</a:t>
            </a:r>
            <a:r>
              <a:rPr lang="en-ZA" baseline="0" dirty="0" smtClean="0"/>
              <a:t> would and not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wood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 rock is NOT cracked open and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as would be the case if it was hard when the dome thrust up, it is conformed to the dome like the window putty and then baked to vitreous rock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But the dome and surroundings are ALSO intersected with igneous intrusions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Randpark</a:t>
            </a:r>
            <a:r>
              <a:rPr lang="en-ZA" baseline="0" dirty="0" smtClean="0"/>
              <a:t> Ridge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Dolerite dykes, </a:t>
            </a:r>
            <a:r>
              <a:rPr lang="en-ZA" baseline="0" dirty="0" err="1" smtClean="0"/>
              <a:t>eg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Northwold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 Johannesburg </a:t>
            </a:r>
            <a:r>
              <a:rPr lang="en-ZA" baseline="0" dirty="0" err="1" smtClean="0"/>
              <a:t>Graben</a:t>
            </a:r>
            <a:r>
              <a:rPr lang="en-ZA" baseline="0" dirty="0" smtClean="0"/>
              <a:t>, 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Potato masher video clip</a:t>
            </a:r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etc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 scale is huge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How did it happen?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What level of disruption is required to allow a dome to push up what might be as much as 7 </a:t>
            </a:r>
            <a:r>
              <a:rPr lang="en-ZA" baseline="0" dirty="0" err="1" smtClean="0"/>
              <a:t>kilometers</a:t>
            </a:r>
            <a:r>
              <a:rPr lang="en-ZA" baseline="0" dirty="0" smtClean="0"/>
              <a:t> ?? Check this calculation vertically – contrast with well known building heights again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What forces triggered this?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What forces kept it going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Small domes in </a:t>
            </a:r>
            <a:r>
              <a:rPr lang="en-ZA" baseline="0" dirty="0" err="1" smtClean="0"/>
              <a:t>lowveld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Images from paper on deep drill hole in Germany other domes from </a:t>
            </a:r>
            <a:r>
              <a:rPr lang="en-ZA" baseline="0" dirty="0" err="1" smtClean="0"/>
              <a:t>iStock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Small domes in </a:t>
            </a:r>
            <a:r>
              <a:rPr lang="en-ZA" baseline="0" dirty="0" err="1" smtClean="0"/>
              <a:t>lowveld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Images from paper on deep drill hole in Germany other domes from </a:t>
            </a:r>
            <a:r>
              <a:rPr lang="en-ZA" baseline="0" dirty="0" err="1" smtClean="0"/>
              <a:t>iStock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Small domes in </a:t>
            </a:r>
            <a:r>
              <a:rPr lang="en-ZA" baseline="0" dirty="0" err="1" smtClean="0"/>
              <a:t>lowveld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Images from paper on deep drill hole in Germany other domes from </a:t>
            </a:r>
            <a:r>
              <a:rPr lang="en-ZA" baseline="0" dirty="0" err="1" smtClean="0"/>
              <a:t>iStock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Small domes in </a:t>
            </a:r>
            <a:r>
              <a:rPr lang="en-ZA" baseline="0" dirty="0" err="1" smtClean="0"/>
              <a:t>lowveld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Images from paper on deep drill hole in Germany other domes from </a:t>
            </a:r>
            <a:r>
              <a:rPr lang="en-ZA" baseline="0" dirty="0" err="1" smtClean="0"/>
              <a:t>iStock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How is this possible?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 crust is reportedly 40 to 60 km thick?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What if earth core is cooling rapidly?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Thin crust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Ice photo’ becomes solid from outside in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What if as it cools it contracts and puts pressure on the core and the core has to force its way out?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How is this possible?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 crust is reportedly 40 to 60 km thick?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What if earth core is cooling rapidly?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Thin crust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Ice photo’ becomes solid from outside in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What if as it cools it contracts and puts pressure on the core and the core has to force its way out?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Magaliesberg</a:t>
            </a:r>
            <a:r>
              <a:rPr lang="en-ZA" baseline="0" dirty="0" smtClean="0"/>
              <a:t>,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– from a better angle?  Roodepoort?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Back slopes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Cuttings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Other photos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Photo’s and videos breaking ice, not breaking ice, breaking tile, show how tile is hard ceramic like rock on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– close up of both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Kerfed</a:t>
            </a:r>
            <a:r>
              <a:rPr lang="en-ZA" baseline="0" dirty="0" smtClean="0"/>
              <a:t> would and not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wood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 rock is NOT cracked open and </a:t>
            </a:r>
            <a:r>
              <a:rPr lang="en-ZA" baseline="0" dirty="0" err="1" smtClean="0"/>
              <a:t>kerfed</a:t>
            </a:r>
            <a:r>
              <a:rPr lang="en-ZA" baseline="0" dirty="0" smtClean="0"/>
              <a:t> as would be the case if it was hard when the dome thrust up, it is conformed to the dome like the window putty and then baked to vitreous rock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1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8" indent="0">
              <a:buNone/>
              <a:defRPr sz="1600" b="1"/>
            </a:lvl6pPr>
            <a:lvl7pPr marL="2742322" indent="0">
              <a:buNone/>
              <a:defRPr sz="1600" b="1"/>
            </a:lvl7pPr>
            <a:lvl8pPr marL="3199376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1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8" indent="0">
              <a:buNone/>
              <a:defRPr sz="1600" b="1"/>
            </a:lvl6pPr>
            <a:lvl7pPr marL="2742322" indent="0">
              <a:buNone/>
              <a:defRPr sz="1600" b="1"/>
            </a:lvl7pPr>
            <a:lvl8pPr marL="3199376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07" indent="0">
              <a:buNone/>
              <a:defRPr sz="1000"/>
            </a:lvl3pPr>
            <a:lvl4pPr marL="1371161" indent="0">
              <a:buNone/>
              <a:defRPr sz="900"/>
            </a:lvl4pPr>
            <a:lvl5pPr marL="1828215" indent="0">
              <a:buNone/>
              <a:defRPr sz="900"/>
            </a:lvl5pPr>
            <a:lvl6pPr marL="2285268" indent="0">
              <a:buNone/>
              <a:defRPr sz="900"/>
            </a:lvl6pPr>
            <a:lvl7pPr marL="2742322" indent="0">
              <a:buNone/>
              <a:defRPr sz="900"/>
            </a:lvl7pPr>
            <a:lvl8pPr marL="3199376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07" indent="0">
              <a:buNone/>
              <a:defRPr sz="2400"/>
            </a:lvl3pPr>
            <a:lvl4pPr marL="1371161" indent="0">
              <a:buNone/>
              <a:defRPr sz="2000"/>
            </a:lvl4pPr>
            <a:lvl5pPr marL="1828215" indent="0">
              <a:buNone/>
              <a:defRPr sz="2000"/>
            </a:lvl5pPr>
            <a:lvl6pPr marL="2285268" indent="0">
              <a:buNone/>
              <a:defRPr sz="2000"/>
            </a:lvl6pPr>
            <a:lvl7pPr marL="2742322" indent="0">
              <a:buNone/>
              <a:defRPr sz="2000"/>
            </a:lvl7pPr>
            <a:lvl8pPr marL="3199376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07" indent="0">
              <a:buNone/>
              <a:defRPr sz="1000"/>
            </a:lvl3pPr>
            <a:lvl4pPr marL="1371161" indent="0">
              <a:buNone/>
              <a:defRPr sz="900"/>
            </a:lvl4pPr>
            <a:lvl5pPr marL="1828215" indent="0">
              <a:buNone/>
              <a:defRPr sz="900"/>
            </a:lvl5pPr>
            <a:lvl6pPr marL="2285268" indent="0">
              <a:buNone/>
              <a:defRPr sz="900"/>
            </a:lvl6pPr>
            <a:lvl7pPr marL="2742322" indent="0">
              <a:buNone/>
              <a:defRPr sz="900"/>
            </a:lvl7pPr>
            <a:lvl8pPr marL="3199376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11" tIns="45705" rIns="91411" bIns="45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11" tIns="45705" rIns="91411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11" tIns="45705" rIns="91411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1" tIns="45705" rIns="91411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0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0" indent="-342790" algn="l" defTabSz="91410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2" indent="-285659" algn="l" defTabSz="9141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4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8" indent="-228527" algn="l" defTabSz="9141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42" indent="-228527" algn="l" defTabSz="9141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95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49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03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6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Data\9\9ETI\DVDs\Global%20Flood\06_Presentations\04_Halfway%20House%20Dome\iStock_000009253299Wav44100.wav" TargetMode="External"/><Relationship Id="rId1" Type="http://schemas.openxmlformats.org/officeDocument/2006/relationships/audio" Target="file:///C:\Data\9\9ETI\DVDs\Global%20Flood\06_Presentations\03_Layered%20Sedimentary\iStock_000009253299Wav44100%20Truncate%2035%20Seconds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ata\9\9ETI\DVDs\Global%20Flood\06_Presentations\04_Halfway%20House%20Dome\DSCF1471%20Breaking%20Medium%20Ice.avi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ata\9\9ETI\DVDs\Global%20Flood\06_Presentations\04_Halfway%20House%20Dome\DSCF1474%20Breaking%20Thick%20Ice.avi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ata\9\9ETI\DVDs\Global%20Flood\06_Presentations\04_Halfway%20House%20Dome\DSCF1485%20Kerfed%20Wood.avi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ata\9\9ETI\DVDs\Global%20Flood\06_Presentations\04_Halfway%20House%20Dome\DSCF1539%20Moulding%20Putty.avi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James@ETI-Ministries.org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file:///C:\Data\9\9ETI\DVDs\Global%20Flood\06_Presentations\03_Layered%20Sedimentary\iStock_000009253299Wav44100%20End%20of%20Presentation.mp3" TargetMode="External"/><Relationship Id="rId1" Type="http://schemas.openxmlformats.org/officeDocument/2006/relationships/audio" Target="file:///C:\Data\9\9ETI\DVDs\Global%20Flood\06_Presentations\04_Halfway%20House%20Dome\iStock_000009253299Wav44100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Relationship Id="rId9" Type="http://schemas.openxmlformats.org/officeDocument/2006/relationships/hyperlink" Target="http://www.eti-ministrie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ata\9\9ETI\DVDs\Global%20Flood\06_Presentations\04_Halfway%20House%20Dome\DSCF1516%20Breaking%20tile%20requires%20intense%20force.avi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tock_000009253299Wav44100 Truncate 35 Secon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553200"/>
            <a:ext cx="304800" cy="3048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604448" y="6237312"/>
            <a:ext cx="53955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43966" y="6572272"/>
            <a:ext cx="500034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Stock_000009253299Wav4410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273225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End Time Issue Ministries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472" y="6273225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600" b="1" dirty="0" smtClean="0">
                <a:solidFill>
                  <a:srgbClr val="002060"/>
                </a:solidFill>
                <a:latin typeface="Verdana" pitchFamily="34" charset="0"/>
              </a:rPr>
              <a:t>Dr James A Robertson PrEng</a:t>
            </a:r>
          </a:p>
          <a:p>
            <a:pPr algn="r"/>
            <a:endParaRPr lang="en-ZA" sz="16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14282" y="626959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does it all mean?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428728" y="1714488"/>
            <a:ext cx="6429420" cy="785817"/>
          </a:xfrm>
          <a:prstGeom prst="rect">
            <a:avLst/>
          </a:prstGeom>
        </p:spPr>
        <p:txBody>
          <a:bodyPr vert="horz" lIns="91411" tIns="45705" rIns="91411" bIns="45705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Part 4 – The Halfway House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Granite Dome and other massive igneous intrusions -- t</a:t>
            </a:r>
            <a:r>
              <a:rPr lang="en-ZA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he furnace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4282" y="0"/>
            <a:ext cx="642942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Turning history on its head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Massive evidence of a global flood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1" y="2924944"/>
            <a:ext cx="8166529" cy="28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924944"/>
            <a:ext cx="82089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505326" y="4415589"/>
            <a:ext cx="5329990" cy="1010653"/>
          </a:xfrm>
          <a:custGeom>
            <a:avLst/>
            <a:gdLst>
              <a:gd name="connsiteX0" fmla="*/ 770021 w 5329990"/>
              <a:gd name="connsiteY0" fmla="*/ 866274 h 1010653"/>
              <a:gd name="connsiteX1" fmla="*/ 1034716 w 5329990"/>
              <a:gd name="connsiteY1" fmla="*/ 818148 h 1010653"/>
              <a:gd name="connsiteX2" fmla="*/ 1275348 w 5329990"/>
              <a:gd name="connsiteY2" fmla="*/ 782053 h 1010653"/>
              <a:gd name="connsiteX3" fmla="*/ 1564106 w 5329990"/>
              <a:gd name="connsiteY3" fmla="*/ 782053 h 1010653"/>
              <a:gd name="connsiteX4" fmla="*/ 1840832 w 5329990"/>
              <a:gd name="connsiteY4" fmla="*/ 794085 h 1010653"/>
              <a:gd name="connsiteX5" fmla="*/ 2057400 w 5329990"/>
              <a:gd name="connsiteY5" fmla="*/ 806116 h 1010653"/>
              <a:gd name="connsiteX6" fmla="*/ 2261937 w 5329990"/>
              <a:gd name="connsiteY6" fmla="*/ 830179 h 1010653"/>
              <a:gd name="connsiteX7" fmla="*/ 2418348 w 5329990"/>
              <a:gd name="connsiteY7" fmla="*/ 878306 h 1010653"/>
              <a:gd name="connsiteX8" fmla="*/ 2574758 w 5329990"/>
              <a:gd name="connsiteY8" fmla="*/ 926432 h 1010653"/>
              <a:gd name="connsiteX9" fmla="*/ 2767263 w 5329990"/>
              <a:gd name="connsiteY9" fmla="*/ 962527 h 1010653"/>
              <a:gd name="connsiteX10" fmla="*/ 2863516 w 5329990"/>
              <a:gd name="connsiteY10" fmla="*/ 974558 h 1010653"/>
              <a:gd name="connsiteX11" fmla="*/ 3068053 w 5329990"/>
              <a:gd name="connsiteY11" fmla="*/ 938464 h 1010653"/>
              <a:gd name="connsiteX12" fmla="*/ 3212432 w 5329990"/>
              <a:gd name="connsiteY12" fmla="*/ 986590 h 1010653"/>
              <a:gd name="connsiteX13" fmla="*/ 3296653 w 5329990"/>
              <a:gd name="connsiteY13" fmla="*/ 914400 h 1010653"/>
              <a:gd name="connsiteX14" fmla="*/ 3441032 w 5329990"/>
              <a:gd name="connsiteY14" fmla="*/ 926432 h 1010653"/>
              <a:gd name="connsiteX15" fmla="*/ 3645569 w 5329990"/>
              <a:gd name="connsiteY15" fmla="*/ 974558 h 1010653"/>
              <a:gd name="connsiteX16" fmla="*/ 3850106 w 5329990"/>
              <a:gd name="connsiteY16" fmla="*/ 1010653 h 1010653"/>
              <a:gd name="connsiteX17" fmla="*/ 3958390 w 5329990"/>
              <a:gd name="connsiteY17" fmla="*/ 914400 h 1010653"/>
              <a:gd name="connsiteX18" fmla="*/ 3970421 w 5329990"/>
              <a:gd name="connsiteY18" fmla="*/ 866274 h 1010653"/>
              <a:gd name="connsiteX19" fmla="*/ 4054642 w 5329990"/>
              <a:gd name="connsiteY19" fmla="*/ 914400 h 1010653"/>
              <a:gd name="connsiteX20" fmla="*/ 4114800 w 5329990"/>
              <a:gd name="connsiteY20" fmla="*/ 926432 h 1010653"/>
              <a:gd name="connsiteX21" fmla="*/ 4211053 w 5329990"/>
              <a:gd name="connsiteY21" fmla="*/ 974558 h 1010653"/>
              <a:gd name="connsiteX22" fmla="*/ 4295274 w 5329990"/>
              <a:gd name="connsiteY22" fmla="*/ 974558 h 1010653"/>
              <a:gd name="connsiteX23" fmla="*/ 4451685 w 5329990"/>
              <a:gd name="connsiteY23" fmla="*/ 962527 h 1010653"/>
              <a:gd name="connsiteX24" fmla="*/ 4523874 w 5329990"/>
              <a:gd name="connsiteY24" fmla="*/ 914400 h 1010653"/>
              <a:gd name="connsiteX25" fmla="*/ 4547937 w 5329990"/>
              <a:gd name="connsiteY25" fmla="*/ 878306 h 1010653"/>
              <a:gd name="connsiteX26" fmla="*/ 4608095 w 5329990"/>
              <a:gd name="connsiteY26" fmla="*/ 938464 h 1010653"/>
              <a:gd name="connsiteX27" fmla="*/ 4680285 w 5329990"/>
              <a:gd name="connsiteY27" fmla="*/ 938464 h 1010653"/>
              <a:gd name="connsiteX28" fmla="*/ 4740442 w 5329990"/>
              <a:gd name="connsiteY28" fmla="*/ 890337 h 1010653"/>
              <a:gd name="connsiteX29" fmla="*/ 4776537 w 5329990"/>
              <a:gd name="connsiteY29" fmla="*/ 866274 h 1010653"/>
              <a:gd name="connsiteX30" fmla="*/ 4836695 w 5329990"/>
              <a:gd name="connsiteY30" fmla="*/ 866274 h 1010653"/>
              <a:gd name="connsiteX31" fmla="*/ 4920916 w 5329990"/>
              <a:gd name="connsiteY31" fmla="*/ 926432 h 1010653"/>
              <a:gd name="connsiteX32" fmla="*/ 5005137 w 5329990"/>
              <a:gd name="connsiteY32" fmla="*/ 950495 h 1010653"/>
              <a:gd name="connsiteX33" fmla="*/ 5113421 w 5329990"/>
              <a:gd name="connsiteY33" fmla="*/ 974558 h 1010653"/>
              <a:gd name="connsiteX34" fmla="*/ 5269832 w 5329990"/>
              <a:gd name="connsiteY34" fmla="*/ 986590 h 1010653"/>
              <a:gd name="connsiteX35" fmla="*/ 5317958 w 5329990"/>
              <a:gd name="connsiteY35" fmla="*/ 914400 h 1010653"/>
              <a:gd name="connsiteX36" fmla="*/ 5329990 w 5329990"/>
              <a:gd name="connsiteY36" fmla="*/ 866274 h 1010653"/>
              <a:gd name="connsiteX37" fmla="*/ 4439653 w 5329990"/>
              <a:gd name="connsiteY37" fmla="*/ 577516 h 1010653"/>
              <a:gd name="connsiteX38" fmla="*/ 3501190 w 5329990"/>
              <a:gd name="connsiteY38" fmla="*/ 264695 h 1010653"/>
              <a:gd name="connsiteX39" fmla="*/ 2695074 w 5329990"/>
              <a:gd name="connsiteY39" fmla="*/ 84222 h 1010653"/>
              <a:gd name="connsiteX40" fmla="*/ 2081463 w 5329990"/>
              <a:gd name="connsiteY40" fmla="*/ 12032 h 1010653"/>
              <a:gd name="connsiteX41" fmla="*/ 1479885 w 5329990"/>
              <a:gd name="connsiteY41" fmla="*/ 0 h 1010653"/>
              <a:gd name="connsiteX42" fmla="*/ 974558 w 5329990"/>
              <a:gd name="connsiteY42" fmla="*/ 0 h 1010653"/>
              <a:gd name="connsiteX43" fmla="*/ 288758 w 5329990"/>
              <a:gd name="connsiteY43" fmla="*/ 60158 h 1010653"/>
              <a:gd name="connsiteX44" fmla="*/ 0 w 5329990"/>
              <a:gd name="connsiteY44" fmla="*/ 144379 h 1010653"/>
              <a:gd name="connsiteX45" fmla="*/ 24063 w 5329990"/>
              <a:gd name="connsiteY45" fmla="*/ 854243 h 1010653"/>
              <a:gd name="connsiteX46" fmla="*/ 48127 w 5329990"/>
              <a:gd name="connsiteY46" fmla="*/ 938464 h 1010653"/>
              <a:gd name="connsiteX47" fmla="*/ 144379 w 5329990"/>
              <a:gd name="connsiteY47" fmla="*/ 926432 h 1010653"/>
              <a:gd name="connsiteX48" fmla="*/ 288758 w 5329990"/>
              <a:gd name="connsiteY48" fmla="*/ 902369 h 1010653"/>
              <a:gd name="connsiteX49" fmla="*/ 445169 w 5329990"/>
              <a:gd name="connsiteY49" fmla="*/ 830179 h 1010653"/>
              <a:gd name="connsiteX50" fmla="*/ 529390 w 5329990"/>
              <a:gd name="connsiteY50" fmla="*/ 794085 h 1010653"/>
              <a:gd name="connsiteX51" fmla="*/ 565485 w 5329990"/>
              <a:gd name="connsiteY51" fmla="*/ 770022 h 1010653"/>
              <a:gd name="connsiteX52" fmla="*/ 613611 w 5329990"/>
              <a:gd name="connsiteY52" fmla="*/ 830179 h 1010653"/>
              <a:gd name="connsiteX53" fmla="*/ 673769 w 5329990"/>
              <a:gd name="connsiteY53" fmla="*/ 866274 h 1010653"/>
              <a:gd name="connsiteX54" fmla="*/ 770021 w 5329990"/>
              <a:gd name="connsiteY54" fmla="*/ 866274 h 10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329990" h="1010653">
                <a:moveTo>
                  <a:pt x="770021" y="866274"/>
                </a:moveTo>
                <a:lnTo>
                  <a:pt x="1034716" y="818148"/>
                </a:lnTo>
                <a:lnTo>
                  <a:pt x="1275348" y="782053"/>
                </a:lnTo>
                <a:lnTo>
                  <a:pt x="1564106" y="782053"/>
                </a:lnTo>
                <a:lnTo>
                  <a:pt x="1840832" y="794085"/>
                </a:lnTo>
                <a:lnTo>
                  <a:pt x="2057400" y="806116"/>
                </a:lnTo>
                <a:lnTo>
                  <a:pt x="2261937" y="830179"/>
                </a:lnTo>
                <a:lnTo>
                  <a:pt x="2418348" y="878306"/>
                </a:lnTo>
                <a:lnTo>
                  <a:pt x="2574758" y="926432"/>
                </a:lnTo>
                <a:lnTo>
                  <a:pt x="2767263" y="962527"/>
                </a:lnTo>
                <a:lnTo>
                  <a:pt x="2863516" y="974558"/>
                </a:lnTo>
                <a:lnTo>
                  <a:pt x="3068053" y="938464"/>
                </a:lnTo>
                <a:lnTo>
                  <a:pt x="3212432" y="986590"/>
                </a:lnTo>
                <a:lnTo>
                  <a:pt x="3296653" y="914400"/>
                </a:lnTo>
                <a:lnTo>
                  <a:pt x="3441032" y="926432"/>
                </a:lnTo>
                <a:lnTo>
                  <a:pt x="3645569" y="974558"/>
                </a:lnTo>
                <a:lnTo>
                  <a:pt x="3850106" y="1010653"/>
                </a:lnTo>
                <a:lnTo>
                  <a:pt x="3958390" y="914400"/>
                </a:lnTo>
                <a:lnTo>
                  <a:pt x="3970421" y="866274"/>
                </a:lnTo>
                <a:lnTo>
                  <a:pt x="4054642" y="914400"/>
                </a:lnTo>
                <a:lnTo>
                  <a:pt x="4114800" y="926432"/>
                </a:lnTo>
                <a:lnTo>
                  <a:pt x="4211053" y="974558"/>
                </a:lnTo>
                <a:lnTo>
                  <a:pt x="4295274" y="974558"/>
                </a:lnTo>
                <a:lnTo>
                  <a:pt x="4451685" y="962527"/>
                </a:lnTo>
                <a:lnTo>
                  <a:pt x="4523874" y="914400"/>
                </a:lnTo>
                <a:lnTo>
                  <a:pt x="4547937" y="878306"/>
                </a:lnTo>
                <a:lnTo>
                  <a:pt x="4608095" y="938464"/>
                </a:lnTo>
                <a:lnTo>
                  <a:pt x="4680285" y="938464"/>
                </a:lnTo>
                <a:lnTo>
                  <a:pt x="4740442" y="890337"/>
                </a:lnTo>
                <a:lnTo>
                  <a:pt x="4776537" y="866274"/>
                </a:lnTo>
                <a:lnTo>
                  <a:pt x="4836695" y="866274"/>
                </a:lnTo>
                <a:lnTo>
                  <a:pt x="4920916" y="926432"/>
                </a:lnTo>
                <a:lnTo>
                  <a:pt x="5005137" y="950495"/>
                </a:lnTo>
                <a:lnTo>
                  <a:pt x="5113421" y="974558"/>
                </a:lnTo>
                <a:lnTo>
                  <a:pt x="5269832" y="986590"/>
                </a:lnTo>
                <a:lnTo>
                  <a:pt x="5317958" y="914400"/>
                </a:lnTo>
                <a:lnTo>
                  <a:pt x="5329990" y="866274"/>
                </a:lnTo>
                <a:lnTo>
                  <a:pt x="4439653" y="577516"/>
                </a:lnTo>
                <a:lnTo>
                  <a:pt x="3501190" y="264695"/>
                </a:lnTo>
                <a:lnTo>
                  <a:pt x="2695074" y="84222"/>
                </a:lnTo>
                <a:lnTo>
                  <a:pt x="2081463" y="12032"/>
                </a:lnTo>
                <a:lnTo>
                  <a:pt x="1479885" y="0"/>
                </a:lnTo>
                <a:lnTo>
                  <a:pt x="974558" y="0"/>
                </a:lnTo>
                <a:lnTo>
                  <a:pt x="288758" y="60158"/>
                </a:lnTo>
                <a:lnTo>
                  <a:pt x="0" y="144379"/>
                </a:lnTo>
                <a:lnTo>
                  <a:pt x="24063" y="854243"/>
                </a:lnTo>
                <a:lnTo>
                  <a:pt x="48127" y="938464"/>
                </a:lnTo>
                <a:lnTo>
                  <a:pt x="144379" y="926432"/>
                </a:lnTo>
                <a:lnTo>
                  <a:pt x="288758" y="902369"/>
                </a:lnTo>
                <a:lnTo>
                  <a:pt x="445169" y="830179"/>
                </a:lnTo>
                <a:lnTo>
                  <a:pt x="529390" y="794085"/>
                </a:lnTo>
                <a:lnTo>
                  <a:pt x="565485" y="770022"/>
                </a:lnTo>
                <a:lnTo>
                  <a:pt x="613611" y="830179"/>
                </a:lnTo>
                <a:lnTo>
                  <a:pt x="673769" y="866274"/>
                </a:lnTo>
                <a:lnTo>
                  <a:pt x="770021" y="86627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4" idx="1"/>
            <a:endCxn id="14" idx="3"/>
          </p:cNvCxnSpPr>
          <p:nvPr/>
        </p:nvCxnSpPr>
        <p:spPr>
          <a:xfrm rot="10800000" flipH="1">
            <a:off x="539552" y="4401108"/>
            <a:ext cx="8208912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H="1">
            <a:off x="539552" y="5229199"/>
            <a:ext cx="8208912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H="1">
            <a:off x="539552" y="4797151"/>
            <a:ext cx="8208912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3"/>
          <p:cNvGrpSpPr/>
          <p:nvPr/>
        </p:nvGrpSpPr>
        <p:grpSpPr>
          <a:xfrm>
            <a:off x="539552" y="2852935"/>
            <a:ext cx="8198111" cy="1512167"/>
            <a:chOff x="0" y="2096247"/>
            <a:chExt cx="9131969" cy="984248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31369" y="2096247"/>
              <a:ext cx="4800600" cy="98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2096247"/>
              <a:ext cx="4800600" cy="98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852936"/>
            <a:ext cx="83606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77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80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  <p:bldP spid="9" grpId="0"/>
      <p:bldP spid="10" grpId="0"/>
      <p:bldP spid="28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The rock was NOT rock at the time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hard rock would shatter if bent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for example – thin slab of ice</a:t>
            </a:r>
          </a:p>
        </p:txBody>
      </p:sp>
      <p:pic>
        <p:nvPicPr>
          <p:cNvPr id="3" name="DSCF1471 Breaking Medium Ic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54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The rock was NOT rock at the time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hard rock would shatter if bent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or NOT break at all – thicker ice</a:t>
            </a:r>
          </a:p>
        </p:txBody>
      </p:sp>
      <p:pic>
        <p:nvPicPr>
          <p:cNvPr id="5" name="DSCF1474 Breaking Thick Ic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The rock was NOT rock at the time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if the rock was cracked it would bend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but the cracks would open up</a:t>
            </a:r>
          </a:p>
        </p:txBody>
      </p:sp>
      <p:pic>
        <p:nvPicPr>
          <p:cNvPr id="4" name="DSCF1485 Kerfed Woo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The rock was NOT rock at the time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if the rock was cracked it would bend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but the cracks would open up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The rock was NOT rock at the time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soft, newly deposited sand and mud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would CONFORM to the intrusion</a:t>
            </a:r>
          </a:p>
        </p:txBody>
      </p:sp>
      <p:pic>
        <p:nvPicPr>
          <p:cNvPr id="4" name="DSCF1539 Moulding Putt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algn="l"/>
            <a:r>
              <a:rPr lang="en-ZA" sz="2400" b="1" dirty="0" smtClean="0">
                <a:solidFill>
                  <a:srgbClr val="002060"/>
                </a:solidFill>
              </a:rPr>
              <a:t>The rock was NOT rock at the time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soft, newly deposited sand and mud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would CONFORM to the intrusion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Quartzite – evidence of intense heat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588065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42946"/>
            <a:ext cx="5220072" cy="391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Subsequent further igneous activity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Dykes and faults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84784"/>
            <a:ext cx="7620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6336196" y="2168860"/>
            <a:ext cx="3456384" cy="216024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19872" y="980728"/>
            <a:ext cx="3960440" cy="144016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168" y="4991100"/>
            <a:ext cx="748883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55168" y="6488668"/>
            <a:ext cx="74888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dirty="0" err="1" smtClean="0"/>
              <a:t>Randpark</a:t>
            </a:r>
            <a:r>
              <a:rPr lang="en-ZA" dirty="0" smtClean="0"/>
              <a:t> Ridge </a:t>
            </a:r>
            <a:r>
              <a:rPr lang="en-ZA" dirty="0" err="1" smtClean="0"/>
              <a:t>Mylonite</a:t>
            </a:r>
            <a:r>
              <a:rPr lang="en-ZA" dirty="0" smtClean="0"/>
              <a:t> Dyke (intrusion through Granite)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08104" y="2780928"/>
            <a:ext cx="3024336" cy="2592288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2856"/>
            <a:ext cx="40679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0" y="4653136"/>
            <a:ext cx="41044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Dolerite intrusion through Granite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91880" y="2348880"/>
            <a:ext cx="5184576" cy="936104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9512" y="5517232"/>
            <a:ext cx="136815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Much other disruption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Summing up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Huge -- how?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50C8E"/>
                </a:solidFill>
              </a:rPr>
              <a:t>The scale is huge about 50 km diameter at the surface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The vertical displacement of the top of the dome is at LEAST 7,000 meters (26 </a:t>
            </a:r>
            <a:r>
              <a:rPr lang="en-ZA" sz="1800" dirty="0" err="1" smtClean="0">
                <a:solidFill>
                  <a:srgbClr val="150C8E"/>
                </a:solidFill>
              </a:rPr>
              <a:t>Hillbrow</a:t>
            </a:r>
            <a:r>
              <a:rPr lang="en-ZA" sz="1800" dirty="0" smtClean="0">
                <a:solidFill>
                  <a:srgbClr val="150C8E"/>
                </a:solidFill>
              </a:rPr>
              <a:t> Towers)</a:t>
            </a: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The sedimentary deposits were converted to extremely hard vitreous (ceramic) quartzite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This had to happen quickly before the granite solidified that is “froze”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The disruption of the surface of the earth is staggering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How could something like this happen?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Will it happen again?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Stock_000009253299Wav441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28802"/>
            <a:ext cx="91535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30812" y="692696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does it all mean?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2071678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Continued in part 5</a:t>
            </a:r>
          </a:p>
          <a:p>
            <a:pPr algn="ctr"/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The African Erosion Surface</a:t>
            </a:r>
            <a:endParaRPr lang="en-US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4282" y="0"/>
            <a:ext cx="642942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Turning history on its head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Massive evidence of a global flood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iStock_000009253299Wav44100 End of Presentati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55320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273225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Contact me </a:t>
            </a:r>
            <a:r>
              <a:rPr lang="en-ZA" b="1" dirty="0" smtClean="0">
                <a:solidFill>
                  <a:srgbClr val="002060"/>
                </a:solidFill>
                <a:latin typeface="Verdana" pitchFamily="34" charset="0"/>
                <a:hlinkClick r:id="rId8"/>
              </a:rPr>
              <a:t>James@ETI-Ministries.org</a:t>
            </a:r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  </a:t>
            </a:r>
            <a:r>
              <a:rPr lang="en-ZA" sz="1600" b="1" dirty="0" smtClean="0">
                <a:solidFill>
                  <a:srgbClr val="002060"/>
                </a:solidFill>
                <a:latin typeface="Verdana" pitchFamily="34" charset="0"/>
              </a:rPr>
              <a:t>Website </a:t>
            </a:r>
            <a:r>
              <a:rPr lang="en-ZA" sz="1600" b="1" dirty="0" smtClean="0">
                <a:solidFill>
                  <a:srgbClr val="002060"/>
                </a:solidFill>
                <a:latin typeface="Verdana" pitchFamily="34" charset="0"/>
                <a:hlinkClick r:id="rId9"/>
              </a:rPr>
              <a:t>www.ETI-Ministries.org</a:t>
            </a:r>
            <a:endParaRPr lang="en-ZA" sz="16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en-US" sz="1600" b="1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96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68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68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688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688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688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688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1" grpId="0" animBg="1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The earth has a molten rock core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2350"/>
            <a:ext cx="3305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885" y="1556792"/>
            <a:ext cx="685688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1979712" y="3501008"/>
            <a:ext cx="2304256" cy="1512168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What is a dome?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A massive granite intrusion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08451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3048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7544" y="621166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Stone Mountain, Georgia, USA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573016"/>
            <a:ext cx="30963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Kruger Park</a:t>
            </a:r>
          </a:p>
          <a:p>
            <a:pPr algn="ctr"/>
            <a:r>
              <a:rPr lang="en-ZA" dirty="0" smtClean="0"/>
              <a:t>South Africa</a:t>
            </a:r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6504" y="1484784"/>
            <a:ext cx="40576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11960" y="3429000"/>
            <a:ext cx="4752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dirty="0" err="1" smtClean="0"/>
              <a:t>Pywiack</a:t>
            </a:r>
            <a:r>
              <a:rPr lang="en-ZA" dirty="0" smtClean="0"/>
              <a:t> Dome, USA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4496" y="4010025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536504" y="400506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Granite Domes in Yosemite National Park USA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What is a dome?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A massive granite intrusion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84" y="1485804"/>
            <a:ext cx="5761960" cy="525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67150"/>
            <a:ext cx="42672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3779912" y="2492896"/>
            <a:ext cx="5832648" cy="1944216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3851920" y="3501008"/>
            <a:ext cx="1872208" cy="1152128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56176" y="5157192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Halfway House Granite Dome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What is a dome?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err="1" smtClean="0">
                <a:solidFill>
                  <a:srgbClr val="002060"/>
                </a:solidFill>
              </a:rPr>
              <a:t>Upthrust</a:t>
            </a:r>
            <a:r>
              <a:rPr lang="en-ZA" sz="2400" b="1" dirty="0" smtClean="0">
                <a:solidFill>
                  <a:srgbClr val="002060"/>
                </a:solidFill>
              </a:rPr>
              <a:t> of molten rock through a weak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zone in the earth’s crust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14353001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0" y="5013176"/>
            <a:ext cx="9144000" cy="1010653"/>
          </a:xfrm>
          <a:custGeom>
            <a:avLst/>
            <a:gdLst>
              <a:gd name="connsiteX0" fmla="*/ 770021 w 5329990"/>
              <a:gd name="connsiteY0" fmla="*/ 866274 h 1010653"/>
              <a:gd name="connsiteX1" fmla="*/ 1034716 w 5329990"/>
              <a:gd name="connsiteY1" fmla="*/ 818148 h 1010653"/>
              <a:gd name="connsiteX2" fmla="*/ 1275348 w 5329990"/>
              <a:gd name="connsiteY2" fmla="*/ 782053 h 1010653"/>
              <a:gd name="connsiteX3" fmla="*/ 1564106 w 5329990"/>
              <a:gd name="connsiteY3" fmla="*/ 782053 h 1010653"/>
              <a:gd name="connsiteX4" fmla="*/ 1840832 w 5329990"/>
              <a:gd name="connsiteY4" fmla="*/ 794085 h 1010653"/>
              <a:gd name="connsiteX5" fmla="*/ 2057400 w 5329990"/>
              <a:gd name="connsiteY5" fmla="*/ 806116 h 1010653"/>
              <a:gd name="connsiteX6" fmla="*/ 2261937 w 5329990"/>
              <a:gd name="connsiteY6" fmla="*/ 830179 h 1010653"/>
              <a:gd name="connsiteX7" fmla="*/ 2418348 w 5329990"/>
              <a:gd name="connsiteY7" fmla="*/ 878306 h 1010653"/>
              <a:gd name="connsiteX8" fmla="*/ 2574758 w 5329990"/>
              <a:gd name="connsiteY8" fmla="*/ 926432 h 1010653"/>
              <a:gd name="connsiteX9" fmla="*/ 2767263 w 5329990"/>
              <a:gd name="connsiteY9" fmla="*/ 962527 h 1010653"/>
              <a:gd name="connsiteX10" fmla="*/ 2863516 w 5329990"/>
              <a:gd name="connsiteY10" fmla="*/ 974558 h 1010653"/>
              <a:gd name="connsiteX11" fmla="*/ 3068053 w 5329990"/>
              <a:gd name="connsiteY11" fmla="*/ 938464 h 1010653"/>
              <a:gd name="connsiteX12" fmla="*/ 3212432 w 5329990"/>
              <a:gd name="connsiteY12" fmla="*/ 986590 h 1010653"/>
              <a:gd name="connsiteX13" fmla="*/ 3296653 w 5329990"/>
              <a:gd name="connsiteY13" fmla="*/ 914400 h 1010653"/>
              <a:gd name="connsiteX14" fmla="*/ 3441032 w 5329990"/>
              <a:gd name="connsiteY14" fmla="*/ 926432 h 1010653"/>
              <a:gd name="connsiteX15" fmla="*/ 3645569 w 5329990"/>
              <a:gd name="connsiteY15" fmla="*/ 974558 h 1010653"/>
              <a:gd name="connsiteX16" fmla="*/ 3850106 w 5329990"/>
              <a:gd name="connsiteY16" fmla="*/ 1010653 h 1010653"/>
              <a:gd name="connsiteX17" fmla="*/ 3958390 w 5329990"/>
              <a:gd name="connsiteY17" fmla="*/ 914400 h 1010653"/>
              <a:gd name="connsiteX18" fmla="*/ 3970421 w 5329990"/>
              <a:gd name="connsiteY18" fmla="*/ 866274 h 1010653"/>
              <a:gd name="connsiteX19" fmla="*/ 4054642 w 5329990"/>
              <a:gd name="connsiteY19" fmla="*/ 914400 h 1010653"/>
              <a:gd name="connsiteX20" fmla="*/ 4114800 w 5329990"/>
              <a:gd name="connsiteY20" fmla="*/ 926432 h 1010653"/>
              <a:gd name="connsiteX21" fmla="*/ 4211053 w 5329990"/>
              <a:gd name="connsiteY21" fmla="*/ 974558 h 1010653"/>
              <a:gd name="connsiteX22" fmla="*/ 4295274 w 5329990"/>
              <a:gd name="connsiteY22" fmla="*/ 974558 h 1010653"/>
              <a:gd name="connsiteX23" fmla="*/ 4451685 w 5329990"/>
              <a:gd name="connsiteY23" fmla="*/ 962527 h 1010653"/>
              <a:gd name="connsiteX24" fmla="*/ 4523874 w 5329990"/>
              <a:gd name="connsiteY24" fmla="*/ 914400 h 1010653"/>
              <a:gd name="connsiteX25" fmla="*/ 4547937 w 5329990"/>
              <a:gd name="connsiteY25" fmla="*/ 878306 h 1010653"/>
              <a:gd name="connsiteX26" fmla="*/ 4608095 w 5329990"/>
              <a:gd name="connsiteY26" fmla="*/ 938464 h 1010653"/>
              <a:gd name="connsiteX27" fmla="*/ 4680285 w 5329990"/>
              <a:gd name="connsiteY27" fmla="*/ 938464 h 1010653"/>
              <a:gd name="connsiteX28" fmla="*/ 4740442 w 5329990"/>
              <a:gd name="connsiteY28" fmla="*/ 890337 h 1010653"/>
              <a:gd name="connsiteX29" fmla="*/ 4776537 w 5329990"/>
              <a:gd name="connsiteY29" fmla="*/ 866274 h 1010653"/>
              <a:gd name="connsiteX30" fmla="*/ 4836695 w 5329990"/>
              <a:gd name="connsiteY30" fmla="*/ 866274 h 1010653"/>
              <a:gd name="connsiteX31" fmla="*/ 4920916 w 5329990"/>
              <a:gd name="connsiteY31" fmla="*/ 926432 h 1010653"/>
              <a:gd name="connsiteX32" fmla="*/ 5005137 w 5329990"/>
              <a:gd name="connsiteY32" fmla="*/ 950495 h 1010653"/>
              <a:gd name="connsiteX33" fmla="*/ 5113421 w 5329990"/>
              <a:gd name="connsiteY33" fmla="*/ 974558 h 1010653"/>
              <a:gd name="connsiteX34" fmla="*/ 5269832 w 5329990"/>
              <a:gd name="connsiteY34" fmla="*/ 986590 h 1010653"/>
              <a:gd name="connsiteX35" fmla="*/ 5317958 w 5329990"/>
              <a:gd name="connsiteY35" fmla="*/ 914400 h 1010653"/>
              <a:gd name="connsiteX36" fmla="*/ 5329990 w 5329990"/>
              <a:gd name="connsiteY36" fmla="*/ 866274 h 1010653"/>
              <a:gd name="connsiteX37" fmla="*/ 4439653 w 5329990"/>
              <a:gd name="connsiteY37" fmla="*/ 577516 h 1010653"/>
              <a:gd name="connsiteX38" fmla="*/ 3501190 w 5329990"/>
              <a:gd name="connsiteY38" fmla="*/ 264695 h 1010653"/>
              <a:gd name="connsiteX39" fmla="*/ 2695074 w 5329990"/>
              <a:gd name="connsiteY39" fmla="*/ 84222 h 1010653"/>
              <a:gd name="connsiteX40" fmla="*/ 2081463 w 5329990"/>
              <a:gd name="connsiteY40" fmla="*/ 12032 h 1010653"/>
              <a:gd name="connsiteX41" fmla="*/ 1479885 w 5329990"/>
              <a:gd name="connsiteY41" fmla="*/ 0 h 1010653"/>
              <a:gd name="connsiteX42" fmla="*/ 974558 w 5329990"/>
              <a:gd name="connsiteY42" fmla="*/ 0 h 1010653"/>
              <a:gd name="connsiteX43" fmla="*/ 288758 w 5329990"/>
              <a:gd name="connsiteY43" fmla="*/ 60158 h 1010653"/>
              <a:gd name="connsiteX44" fmla="*/ 0 w 5329990"/>
              <a:gd name="connsiteY44" fmla="*/ 144379 h 1010653"/>
              <a:gd name="connsiteX45" fmla="*/ 24063 w 5329990"/>
              <a:gd name="connsiteY45" fmla="*/ 854243 h 1010653"/>
              <a:gd name="connsiteX46" fmla="*/ 48127 w 5329990"/>
              <a:gd name="connsiteY46" fmla="*/ 938464 h 1010653"/>
              <a:gd name="connsiteX47" fmla="*/ 144379 w 5329990"/>
              <a:gd name="connsiteY47" fmla="*/ 926432 h 1010653"/>
              <a:gd name="connsiteX48" fmla="*/ 288758 w 5329990"/>
              <a:gd name="connsiteY48" fmla="*/ 902369 h 1010653"/>
              <a:gd name="connsiteX49" fmla="*/ 445169 w 5329990"/>
              <a:gd name="connsiteY49" fmla="*/ 830179 h 1010653"/>
              <a:gd name="connsiteX50" fmla="*/ 529390 w 5329990"/>
              <a:gd name="connsiteY50" fmla="*/ 794085 h 1010653"/>
              <a:gd name="connsiteX51" fmla="*/ 565485 w 5329990"/>
              <a:gd name="connsiteY51" fmla="*/ 770022 h 1010653"/>
              <a:gd name="connsiteX52" fmla="*/ 613611 w 5329990"/>
              <a:gd name="connsiteY52" fmla="*/ 830179 h 1010653"/>
              <a:gd name="connsiteX53" fmla="*/ 673769 w 5329990"/>
              <a:gd name="connsiteY53" fmla="*/ 866274 h 1010653"/>
              <a:gd name="connsiteX54" fmla="*/ 770021 w 5329990"/>
              <a:gd name="connsiteY54" fmla="*/ 866274 h 10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329990" h="1010653">
                <a:moveTo>
                  <a:pt x="770021" y="866274"/>
                </a:moveTo>
                <a:lnTo>
                  <a:pt x="1034716" y="818148"/>
                </a:lnTo>
                <a:lnTo>
                  <a:pt x="1275348" y="782053"/>
                </a:lnTo>
                <a:lnTo>
                  <a:pt x="1564106" y="782053"/>
                </a:lnTo>
                <a:lnTo>
                  <a:pt x="1840832" y="794085"/>
                </a:lnTo>
                <a:lnTo>
                  <a:pt x="2057400" y="806116"/>
                </a:lnTo>
                <a:lnTo>
                  <a:pt x="2261937" y="830179"/>
                </a:lnTo>
                <a:lnTo>
                  <a:pt x="2418348" y="878306"/>
                </a:lnTo>
                <a:lnTo>
                  <a:pt x="2574758" y="926432"/>
                </a:lnTo>
                <a:lnTo>
                  <a:pt x="2767263" y="962527"/>
                </a:lnTo>
                <a:lnTo>
                  <a:pt x="2863516" y="974558"/>
                </a:lnTo>
                <a:lnTo>
                  <a:pt x="3068053" y="938464"/>
                </a:lnTo>
                <a:lnTo>
                  <a:pt x="3212432" y="986590"/>
                </a:lnTo>
                <a:lnTo>
                  <a:pt x="3296653" y="914400"/>
                </a:lnTo>
                <a:lnTo>
                  <a:pt x="3441032" y="926432"/>
                </a:lnTo>
                <a:lnTo>
                  <a:pt x="3645569" y="974558"/>
                </a:lnTo>
                <a:lnTo>
                  <a:pt x="3850106" y="1010653"/>
                </a:lnTo>
                <a:lnTo>
                  <a:pt x="3958390" y="914400"/>
                </a:lnTo>
                <a:lnTo>
                  <a:pt x="3970421" y="866274"/>
                </a:lnTo>
                <a:lnTo>
                  <a:pt x="4054642" y="914400"/>
                </a:lnTo>
                <a:lnTo>
                  <a:pt x="4114800" y="926432"/>
                </a:lnTo>
                <a:lnTo>
                  <a:pt x="4211053" y="974558"/>
                </a:lnTo>
                <a:lnTo>
                  <a:pt x="4295274" y="974558"/>
                </a:lnTo>
                <a:lnTo>
                  <a:pt x="4451685" y="962527"/>
                </a:lnTo>
                <a:lnTo>
                  <a:pt x="4523874" y="914400"/>
                </a:lnTo>
                <a:lnTo>
                  <a:pt x="4547937" y="878306"/>
                </a:lnTo>
                <a:lnTo>
                  <a:pt x="4608095" y="938464"/>
                </a:lnTo>
                <a:lnTo>
                  <a:pt x="4680285" y="938464"/>
                </a:lnTo>
                <a:lnTo>
                  <a:pt x="4740442" y="890337"/>
                </a:lnTo>
                <a:lnTo>
                  <a:pt x="4776537" y="866274"/>
                </a:lnTo>
                <a:lnTo>
                  <a:pt x="4836695" y="866274"/>
                </a:lnTo>
                <a:lnTo>
                  <a:pt x="4920916" y="926432"/>
                </a:lnTo>
                <a:lnTo>
                  <a:pt x="5005137" y="950495"/>
                </a:lnTo>
                <a:lnTo>
                  <a:pt x="5113421" y="974558"/>
                </a:lnTo>
                <a:lnTo>
                  <a:pt x="5269832" y="986590"/>
                </a:lnTo>
                <a:lnTo>
                  <a:pt x="5317958" y="914400"/>
                </a:lnTo>
                <a:lnTo>
                  <a:pt x="5329990" y="866274"/>
                </a:lnTo>
                <a:lnTo>
                  <a:pt x="4439653" y="577516"/>
                </a:lnTo>
                <a:lnTo>
                  <a:pt x="3501190" y="264695"/>
                </a:lnTo>
                <a:lnTo>
                  <a:pt x="2695074" y="84222"/>
                </a:lnTo>
                <a:lnTo>
                  <a:pt x="2081463" y="12032"/>
                </a:lnTo>
                <a:lnTo>
                  <a:pt x="1479885" y="0"/>
                </a:lnTo>
                <a:lnTo>
                  <a:pt x="974558" y="0"/>
                </a:lnTo>
                <a:lnTo>
                  <a:pt x="288758" y="60158"/>
                </a:lnTo>
                <a:lnTo>
                  <a:pt x="0" y="144379"/>
                </a:lnTo>
                <a:lnTo>
                  <a:pt x="24063" y="854243"/>
                </a:lnTo>
                <a:lnTo>
                  <a:pt x="48127" y="938464"/>
                </a:lnTo>
                <a:lnTo>
                  <a:pt x="144379" y="926432"/>
                </a:lnTo>
                <a:lnTo>
                  <a:pt x="288758" y="902369"/>
                </a:lnTo>
                <a:lnTo>
                  <a:pt x="445169" y="830179"/>
                </a:lnTo>
                <a:lnTo>
                  <a:pt x="529390" y="794085"/>
                </a:lnTo>
                <a:lnTo>
                  <a:pt x="565485" y="770022"/>
                </a:lnTo>
                <a:lnTo>
                  <a:pt x="613611" y="830179"/>
                </a:lnTo>
                <a:lnTo>
                  <a:pt x="673769" y="866274"/>
                </a:lnTo>
                <a:lnTo>
                  <a:pt x="770021" y="86627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628800"/>
            <a:ext cx="9144000" cy="3096344"/>
          </a:xfrm>
          <a:prstGeom prst="rect">
            <a:avLst/>
          </a:prstGeom>
          <a:solidFill>
            <a:schemeClr val="bg1"/>
          </a:solidFill>
        </p:spPr>
        <p:txBody>
          <a:bodyPr vert="horz" lIns="91411" tIns="45705" rIns="91411" bIns="45705" rtlCol="0">
            <a:normAutofit/>
          </a:bodyPr>
          <a:lstStyle/>
          <a:p>
            <a:pPr marL="342790" marR="0" lvl="0" indent="-342790" algn="l" defTabSz="91410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0C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Forces up horizontally bedded rocks in an arch over the intrusion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50C8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790" marR="0" lvl="0" indent="-342790" algn="l" defTabSz="91410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50C8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790" marR="0" lvl="0" indent="-342790" algn="l" defTabSz="91410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0C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Bakes them as in a furnace and converts to semi-vitreous (ceramic) quartzite, etc – extremely hard rock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A thin crust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Implies a thin crust at the time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Cooling and solidifying from the outside inwards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4932040" cy="422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36912"/>
            <a:ext cx="421196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Rapid cooling of molten granite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Dr Robert Gentry presents research that evidences that the Granite rocks on the surface of the earth cooled rapidly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Consistent with the above explanation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Refer subsequent sections – this supports </a:t>
            </a:r>
            <a:r>
              <a:rPr lang="en-ZA" sz="1800" smtClean="0">
                <a:solidFill>
                  <a:srgbClr val="150C8E"/>
                </a:solidFill>
              </a:rPr>
              <a:t>an understanding that </a:t>
            </a:r>
            <a:r>
              <a:rPr lang="en-ZA" sz="1800" dirty="0" smtClean="0">
                <a:solidFill>
                  <a:srgbClr val="150C8E"/>
                </a:solidFill>
              </a:rPr>
              <a:t>the molten rock may have come into contact with massive volumes of freezing cold water and therefore solidified almost instantly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30 degree slopes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12776"/>
            <a:ext cx="30598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2870785" cy="201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6084168" y="1556792"/>
            <a:ext cx="3059832" cy="936104"/>
          </a:xfrm>
          <a:prstGeom prst="line">
            <a:avLst/>
          </a:prstGeom>
          <a:ln w="508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503548" y="2168860"/>
            <a:ext cx="1656184" cy="0"/>
          </a:xfrm>
          <a:prstGeom prst="line">
            <a:avLst/>
          </a:prstGeom>
          <a:ln w="50800">
            <a:solidFill>
              <a:srgbClr val="00B0F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57001"/>
            <a:ext cx="308914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flipV="1">
            <a:off x="3059833" y="5085184"/>
            <a:ext cx="3096343" cy="1116033"/>
          </a:xfrm>
          <a:prstGeom prst="line">
            <a:avLst/>
          </a:prstGeom>
          <a:ln w="50800">
            <a:solidFill>
              <a:srgbClr val="00B0F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59833" y="6273225"/>
            <a:ext cx="31318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600" dirty="0" err="1" smtClean="0"/>
              <a:t>Northcliff</a:t>
            </a:r>
            <a:r>
              <a:rPr lang="en-ZA" sz="1600" dirty="0" smtClean="0"/>
              <a:t> dipping </a:t>
            </a:r>
          </a:p>
          <a:p>
            <a:pPr algn="ctr"/>
            <a:r>
              <a:rPr lang="en-ZA" sz="1600" dirty="0" smtClean="0"/>
              <a:t>30 deg South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2160" y="3060249"/>
            <a:ext cx="31318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600" dirty="0" err="1" smtClean="0"/>
              <a:t>Magaliesberg</a:t>
            </a:r>
            <a:r>
              <a:rPr lang="en-ZA" sz="1600" dirty="0" smtClean="0"/>
              <a:t> dipping</a:t>
            </a:r>
          </a:p>
          <a:p>
            <a:pPr algn="ctr"/>
            <a:r>
              <a:rPr lang="en-ZA" sz="1600" dirty="0" smtClean="0"/>
              <a:t>30 deg North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3140968"/>
            <a:ext cx="29158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600" dirty="0" err="1" smtClean="0"/>
              <a:t>Kloofendal</a:t>
            </a:r>
            <a:r>
              <a:rPr lang="en-ZA" sz="1600" dirty="0" smtClean="0"/>
              <a:t> dipping</a:t>
            </a:r>
          </a:p>
          <a:p>
            <a:pPr algn="ctr"/>
            <a:r>
              <a:rPr lang="en-ZA" sz="1600" dirty="0" smtClean="0"/>
              <a:t>30 deg West</a:t>
            </a:r>
            <a:endParaRPr lang="en-US" sz="16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412777"/>
            <a:ext cx="29241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Connector 27"/>
          <p:cNvCxnSpPr/>
          <p:nvPr/>
        </p:nvCxnSpPr>
        <p:spPr>
          <a:xfrm rot="16200000" flipH="1">
            <a:off x="3815916" y="4185084"/>
            <a:ext cx="1080120" cy="720080"/>
          </a:xfrm>
          <a:prstGeom prst="line">
            <a:avLst/>
          </a:prstGeom>
          <a:ln w="5080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19872" y="1556792"/>
            <a:ext cx="2736304" cy="288032"/>
          </a:xfrm>
          <a:prstGeom prst="line">
            <a:avLst/>
          </a:prstGeom>
          <a:ln w="5080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2483768" y="2348880"/>
            <a:ext cx="720080" cy="720080"/>
          </a:xfrm>
          <a:prstGeom prst="line">
            <a:avLst/>
          </a:prstGeom>
          <a:ln w="5080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The rock was NOT rock at the time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hard rock would shatter if bent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for example – ceramic tile</a:t>
            </a:r>
          </a:p>
        </p:txBody>
      </p:sp>
      <p:pic>
        <p:nvPicPr>
          <p:cNvPr id="5" name="DSCF1516 Breaking tile requires intense forc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AR&amp;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5138</TotalTime>
  <Words>1322</Words>
  <Application>Microsoft Office PowerPoint</Application>
  <PresentationFormat>On-screen Show (4:3)</PresentationFormat>
  <Paragraphs>193</Paragraphs>
  <Slides>19</Slides>
  <Notes>19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The earth has a molten rock core</vt:lpstr>
      <vt:lpstr>What is a dome? A massive granite intrusion </vt:lpstr>
      <vt:lpstr>What is a dome? A massive granite intrusion </vt:lpstr>
      <vt:lpstr>What is a dome? Upthrust of molten rock through a weak zone in the earth’s crust </vt:lpstr>
      <vt:lpstr>A thin crust</vt:lpstr>
      <vt:lpstr>Rapid cooling of molten granite</vt:lpstr>
      <vt:lpstr>30 degree slopes</vt:lpstr>
      <vt:lpstr>The rock was NOT rock at the time hard rock would shatter if bent for example – ceramic tile</vt:lpstr>
      <vt:lpstr>The rock was NOT rock at the time hard rock would shatter if bent for example – thin slab of ice</vt:lpstr>
      <vt:lpstr>The rock was NOT rock at the time hard rock would shatter if bent or NOT break at all – thicker ice</vt:lpstr>
      <vt:lpstr>The rock was NOT rock at the time if the rock was cracked it would bend but the cracks would open up</vt:lpstr>
      <vt:lpstr>The rock was NOT rock at the time if the rock was cracked it would bend but the cracks would open up</vt:lpstr>
      <vt:lpstr>The rock was NOT rock at the time soft, newly deposited sand and mud would CONFORM to the intrusion</vt:lpstr>
      <vt:lpstr>The rock was NOT rock at the time soft, newly deposited sand and mud would CONFORM to the intrusion</vt:lpstr>
      <vt:lpstr>Quartzite – evidence of intense heat</vt:lpstr>
      <vt:lpstr>Subsequent further igneous activity Dykes and faults</vt:lpstr>
      <vt:lpstr>Summing up Huge -- how?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Robertson</dc:creator>
  <cp:lastModifiedBy>ETI</cp:lastModifiedBy>
  <cp:revision>294</cp:revision>
  <dcterms:created xsi:type="dcterms:W3CDTF">2009-05-01T08:13:25Z</dcterms:created>
  <dcterms:modified xsi:type="dcterms:W3CDTF">2014-06-15T15:03:44Z</dcterms:modified>
</cp:coreProperties>
</file>